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3" r:id="rId2"/>
  </p:sldMasterIdLst>
  <p:notesMasterIdLst>
    <p:notesMasterId r:id="rId32"/>
  </p:notesMasterIdLst>
  <p:handoutMasterIdLst>
    <p:handoutMasterId r:id="rId33"/>
  </p:handoutMasterIdLst>
  <p:sldIdLst>
    <p:sldId id="256" r:id="rId3"/>
    <p:sldId id="288" r:id="rId4"/>
    <p:sldId id="382" r:id="rId5"/>
    <p:sldId id="383" r:id="rId6"/>
    <p:sldId id="386" r:id="rId7"/>
    <p:sldId id="387" r:id="rId8"/>
    <p:sldId id="388" r:id="rId9"/>
    <p:sldId id="389" r:id="rId10"/>
    <p:sldId id="407" r:id="rId11"/>
    <p:sldId id="384" r:id="rId12"/>
    <p:sldId id="385" r:id="rId13"/>
    <p:sldId id="347" r:id="rId14"/>
    <p:sldId id="410" r:id="rId15"/>
    <p:sldId id="413" r:id="rId16"/>
    <p:sldId id="411" r:id="rId17"/>
    <p:sldId id="412" r:id="rId18"/>
    <p:sldId id="397" r:id="rId19"/>
    <p:sldId id="414" r:id="rId20"/>
    <p:sldId id="402" r:id="rId21"/>
    <p:sldId id="303" r:id="rId22"/>
    <p:sldId id="350" r:id="rId23"/>
    <p:sldId id="351" r:id="rId24"/>
    <p:sldId id="352" r:id="rId25"/>
    <p:sldId id="403" r:id="rId26"/>
    <p:sldId id="304" r:id="rId27"/>
    <p:sldId id="299" r:id="rId28"/>
    <p:sldId id="405" r:id="rId29"/>
    <p:sldId id="417" r:id="rId30"/>
    <p:sldId id="294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6D9F66E-5EB9-4882-86FB-DCBF35E3C3E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Közepesen sötét stílus 4 – 5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Közepesen sötét stílus 4 – 4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Közepesen sötét stílus 4 – 3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76" autoAdjust="0"/>
    <p:restoredTop sz="94660" autoAdjust="0"/>
  </p:normalViewPr>
  <p:slideViewPr>
    <p:cSldViewPr snapToGrid="0">
      <p:cViewPr varScale="1">
        <p:scale>
          <a:sx n="115" d="100"/>
          <a:sy n="115" d="100"/>
        </p:scale>
        <p:origin x="660" y="12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625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1260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hu-HU" smtClean="0"/>
              <a:t>2019. 08. 30.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hu-HU" smtClean="0"/>
              <a:t>2019. 08. 30.</a:t>
            </a:fld>
            <a:endParaRPr lang="hu-HU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 dirty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014" y="3225394"/>
            <a:ext cx="7533447" cy="1018033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014" y="4243427"/>
            <a:ext cx="7533447" cy="814427"/>
          </a:xfrm>
        </p:spPr>
        <p:txBody>
          <a:bodyPr>
            <a:normAutofit/>
          </a:bodyPr>
          <a:lstStyle>
            <a:lvl1pPr marL="0" indent="0" algn="l">
              <a:buNone/>
              <a:defRPr sz="3733" b="0" i="0">
                <a:solidFill>
                  <a:srgbClr val="FFFF00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E049FA6-EC7E-4A95-953A-45977A9899F2}" type="datetime1">
              <a:rPr lang="hu-HU" noProof="0" smtClean="0"/>
              <a:t>2019. 08. 30.</a:t>
            </a:fld>
            <a:endParaRPr lang="hu-HU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hu-HU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57F1E4F-1CFF-5643-939E-217C01CDF565}" type="slidenum">
              <a:rPr lang="hu-HU" noProof="0" smtClean="0"/>
              <a:pPr/>
              <a:t>‹#›</a:t>
            </a:fld>
            <a:endParaRPr lang="hu-HU" noProof="0"/>
          </a:p>
        </p:txBody>
      </p:sp>
    </p:spTree>
    <p:extLst>
      <p:ext uri="{BB962C8B-B14F-4D97-AF65-F5344CB8AC3E}">
        <p14:creationId xmlns:p14="http://schemas.microsoft.com/office/powerpoint/2010/main" val="2468656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hu-HU" smtClean="0"/>
              <a:t>Kép beszúrásához kattintson az ikonra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hu-HU" smtClean="0"/>
              <a:t>2019. 08. 30.</a:t>
            </a:fld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98151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hu-HU" smtClean="0"/>
              <a:t>2019. 08. 30.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33859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hu-HU" smtClean="0"/>
              <a:t>2019. 08. 30.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hu-HU" smtClean="0"/>
              <a:t>‹#›</a:t>
            </a:fld>
            <a:endParaRPr lang="hu-HU" dirty="0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id="{87F581DD-0858-4A9E-9DA3-538B9FD40F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24408" y="3101618"/>
            <a:ext cx="1951712" cy="702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381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8620" y="1392933"/>
            <a:ext cx="10994760" cy="814427"/>
          </a:xfrm>
        </p:spPr>
        <p:txBody>
          <a:bodyPr>
            <a:normAutofit/>
          </a:bodyPr>
          <a:lstStyle>
            <a:lvl1pPr algn="l">
              <a:defRPr sz="4800" baseline="0">
                <a:solidFill>
                  <a:srgbClr val="7CC8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8621" y="2207361"/>
            <a:ext cx="10994760" cy="4275740"/>
          </a:xfrm>
        </p:spPr>
        <p:txBody>
          <a:bodyPr/>
          <a:lstStyle>
            <a:lvl1pPr algn="l">
              <a:defRPr sz="3733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hu-HU" smtClean="0"/>
              <a:t>2019. 08. 30.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36305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227" y="374900"/>
            <a:ext cx="8144267" cy="763525"/>
          </a:xfrm>
        </p:spPr>
        <p:txBody>
          <a:bodyPr>
            <a:normAutofit/>
          </a:bodyPr>
          <a:lstStyle>
            <a:lvl1pPr algn="l">
              <a:defRPr sz="4800">
                <a:solidFill>
                  <a:srgbClr val="7CC8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2227" y="1392935"/>
            <a:ext cx="8144267" cy="4885021"/>
          </a:xfrm>
        </p:spPr>
        <p:txBody>
          <a:bodyPr/>
          <a:lstStyle>
            <a:lvl1pPr>
              <a:defRPr sz="3733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hu-HU" smtClean="0"/>
              <a:pPr/>
              <a:t>2019. 08. 30.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19684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hu-HU" smtClean="0"/>
              <a:t>2019. 08. 30.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91821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hu-HU" smtClean="0"/>
              <a:pPr/>
              <a:t>2019. 08. 30.</a:t>
            </a:fld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17666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227" y="1392933"/>
            <a:ext cx="10791153" cy="814427"/>
          </a:xfrm>
        </p:spPr>
        <p:txBody>
          <a:bodyPr>
            <a:normAutofit/>
          </a:bodyPr>
          <a:lstStyle>
            <a:lvl1pPr algn="l">
              <a:defRPr sz="4800" baseline="0">
                <a:solidFill>
                  <a:srgbClr val="7CC8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5840" y="2595531"/>
            <a:ext cx="5386917" cy="639763"/>
          </a:xfrm>
        </p:spPr>
        <p:txBody>
          <a:bodyPr anchor="b"/>
          <a:lstStyle>
            <a:lvl1pPr marL="0" indent="0" algn="ctr">
              <a:buNone/>
              <a:defRPr sz="3200" b="1">
                <a:solidFill>
                  <a:schemeClr val="tx1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5840" y="3225393"/>
            <a:ext cx="5386917" cy="3035059"/>
          </a:xfrm>
        </p:spPr>
        <p:txBody>
          <a:bodyPr/>
          <a:lstStyle>
            <a:lvl1pPr algn="ctr">
              <a:defRPr sz="3200">
                <a:solidFill>
                  <a:schemeClr val="tx1"/>
                </a:solidFill>
              </a:defRPr>
            </a:lvl1pPr>
            <a:lvl2pPr algn="ctr">
              <a:defRPr sz="2667">
                <a:solidFill>
                  <a:schemeClr val="tx1"/>
                </a:solidFill>
              </a:defRPr>
            </a:lvl2pPr>
            <a:lvl3pPr algn="ctr">
              <a:defRPr sz="2400">
                <a:solidFill>
                  <a:schemeClr val="tx1"/>
                </a:solidFill>
              </a:defRPr>
            </a:lvl3pPr>
            <a:lvl4pPr algn="ctr">
              <a:defRPr sz="2133">
                <a:solidFill>
                  <a:schemeClr val="tx1"/>
                </a:solidFill>
              </a:defRPr>
            </a:lvl4pPr>
            <a:lvl5pPr algn="ctr">
              <a:defRPr sz="2133">
                <a:solidFill>
                  <a:schemeClr val="tx1"/>
                </a:solidFill>
              </a:defRPr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2" y="2595531"/>
            <a:ext cx="5389033" cy="639763"/>
          </a:xfrm>
        </p:spPr>
        <p:txBody>
          <a:bodyPr anchor="b"/>
          <a:lstStyle>
            <a:lvl1pPr marL="0" indent="0" algn="ctr">
              <a:buNone/>
              <a:defRPr sz="3200" b="1">
                <a:solidFill>
                  <a:schemeClr val="tx1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6002" y="3225393"/>
            <a:ext cx="5389033" cy="3035059"/>
          </a:xfrm>
        </p:spPr>
        <p:txBody>
          <a:bodyPr/>
          <a:lstStyle>
            <a:lvl1pPr algn="ctr">
              <a:defRPr sz="3200">
                <a:solidFill>
                  <a:schemeClr val="tx1"/>
                </a:solidFill>
              </a:defRPr>
            </a:lvl1pPr>
            <a:lvl2pPr algn="ctr">
              <a:defRPr sz="2667">
                <a:solidFill>
                  <a:schemeClr val="tx1"/>
                </a:solidFill>
              </a:defRPr>
            </a:lvl2pPr>
            <a:lvl3pPr algn="ctr">
              <a:defRPr sz="2400">
                <a:solidFill>
                  <a:schemeClr val="tx1"/>
                </a:solidFill>
              </a:defRPr>
            </a:lvl3pPr>
            <a:lvl4pPr algn="ctr">
              <a:defRPr sz="2133">
                <a:solidFill>
                  <a:schemeClr val="tx1"/>
                </a:solidFill>
              </a:defRPr>
            </a:lvl4pPr>
            <a:lvl5pPr algn="ctr">
              <a:defRPr sz="2133">
                <a:solidFill>
                  <a:schemeClr val="tx1"/>
                </a:solidFill>
              </a:defRPr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hu-HU" smtClean="0"/>
              <a:t>2019. 08. 30.</a:t>
            </a:fld>
            <a:endParaRPr lang="hu-H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48953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hu-HU" smtClean="0"/>
              <a:t>2019. 08. 30.</a:t>
            </a:fld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1177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hu-HU" smtClean="0"/>
              <a:t>2019. 08. 30.</a:t>
            </a:fld>
            <a:endParaRPr lang="hu-H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01730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hu-HU" smtClean="0"/>
              <a:t>2019. 08. 30.</a:t>
            </a:fld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47974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83DDF-CA54-461A-A486-592D2374C532}" type="datetimeFigureOut">
              <a:rPr lang="hu-HU" smtClean="0"/>
              <a:pPr/>
              <a:t>2019. 08. 30.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D9AD5-F248-4919-864A-CFD76CC027D6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57338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121917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optijus.hu/optijus/lawtext/A1100190.TV#sidlawrefP(30)B(2)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-312056" y="2975280"/>
            <a:ext cx="8599845" cy="1176251"/>
          </a:xfrm>
        </p:spPr>
        <p:txBody>
          <a:bodyPr>
            <a:normAutofit/>
          </a:bodyPr>
          <a:lstStyle/>
          <a:p>
            <a:pPr marL="0" indent="0" algn="ctr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hu-HU" sz="6600" b="0" i="0" dirty="0">
                <a:solidFill>
                  <a:schemeClr val="tx1"/>
                </a:solidFill>
                <a:latin typeface="Cambria"/>
                <a:ea typeface="+mj-ea"/>
                <a:cs typeface="+mj-cs"/>
              </a:rPr>
              <a:t>Tanévnyitó értekezlet</a:t>
            </a:r>
          </a:p>
        </p:txBody>
      </p:sp>
      <p:sp>
        <p:nvSpPr>
          <p:cNvPr id="5" name="Alcím 4"/>
          <p:cNvSpPr>
            <a:spLocks noGrp="1"/>
          </p:cNvSpPr>
          <p:nvPr>
            <p:ph type="subTitle" idx="1"/>
          </p:nvPr>
        </p:nvSpPr>
        <p:spPr>
          <a:xfrm>
            <a:off x="516140" y="5327782"/>
            <a:ext cx="6916336" cy="979977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hu-HU" sz="4800" b="0" i="0" baseline="0" dirty="0" smtClean="0">
                <a:solidFill>
                  <a:schemeClr val="tx1">
                    <a:lumMod val="75000"/>
                  </a:schemeClr>
                </a:solidFill>
              </a:rPr>
              <a:t>2019. </a:t>
            </a:r>
            <a:r>
              <a:rPr lang="hu-HU" sz="4800" dirty="0" smtClean="0">
                <a:solidFill>
                  <a:schemeClr val="tx1">
                    <a:lumMod val="75000"/>
                  </a:schemeClr>
                </a:solidFill>
              </a:rPr>
              <a:t>a</a:t>
            </a:r>
            <a:r>
              <a:rPr lang="hu-HU" sz="4800" b="0" i="0" baseline="0" dirty="0" smtClean="0">
                <a:solidFill>
                  <a:schemeClr val="tx1">
                    <a:lumMod val="75000"/>
                  </a:schemeClr>
                </a:solidFill>
              </a:rPr>
              <a:t>ugusztus 30. </a:t>
            </a:r>
            <a:endParaRPr lang="hu-HU" sz="4800" b="0" i="0" baseline="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516140" y="4040320"/>
            <a:ext cx="71056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„A nevelő lénye optimista. Ha nem hinné, hogy az emberek jobbá tehetők, </a:t>
            </a:r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világ ésszel és</a:t>
            </a:r>
          </a:p>
          <a:p>
            <a:pPr algn="ctr"/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renddel megszépíthető: nem is tanítana.” </a:t>
            </a:r>
            <a:endParaRPr lang="hu-H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Németh László)</a:t>
            </a:r>
          </a:p>
        </p:txBody>
      </p:sp>
    </p:spTree>
    <p:extLst>
      <p:ext uri="{BB962C8B-B14F-4D97-AF65-F5344CB8AC3E}">
        <p14:creationId xmlns:p14="http://schemas.microsoft.com/office/powerpoint/2010/main" val="325067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0" y="1371600"/>
            <a:ext cx="12192000" cy="5370022"/>
          </a:xfrm>
        </p:spPr>
        <p:txBody>
          <a:bodyPr>
            <a:normAutofit/>
          </a:bodyPr>
          <a:lstStyle/>
          <a:p>
            <a:endParaRPr lang="hu-H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módosított törvény 27. § (7) bekezdése továbbra is biztosítja az iskolák számára, hogy az </a:t>
            </a: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SNI 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és a </a:t>
            </a: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BTMN 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szakértői vélemény alapján tanulmányaikat egyéni munkarendben tanulók után az intézmény az osztályok heti időkeretén felül heti átlagban tíz órát kapjanak. Ebben a tekintetben tehát nincs változás, a törvény ugyanúgy biztosítja a fenti tanulók oktatási feladatainak támogatására a többlet órakeretet, amint azt a magántanulók esetében tette.</a:t>
            </a:r>
          </a:p>
        </p:txBody>
      </p:sp>
      <p:pic>
        <p:nvPicPr>
          <p:cNvPr id="3" name="Kép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131" y="-64582"/>
            <a:ext cx="1413459" cy="154424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69472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58189" y="1388224"/>
            <a:ext cx="12133811" cy="5469775"/>
          </a:xfrm>
        </p:spPr>
        <p:txBody>
          <a:bodyPr>
            <a:noAutofit/>
          </a:bodyPr>
          <a:lstStyle/>
          <a:p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</a:t>
            </a:r>
            <a:r>
              <a:rPr lang="hu-H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Nkt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94. § (4h) új bekezdése felhatalmazta a kormányt, hogy az egyéni munkarenddel kapcsolatosan eljáró, felmentést engedélyező szervet rendeletben jelölje ki. Az egyéni munkarend ügyében döntést hozó hivatal kijelölése az egyes köznevelési tárgyú kormányrendeletek módosításáról szóló 196/2019. (VIII.1.) Korm. rendelettel történt meg, amellyel a kormány módosította az Oktatási Hivatalról szóló 121/2013. (IV. 26.) Korm. rendelet is, amelynek 15/A. §-a szerint az Oktatási Hivatal látja el az egyéni munkarend engedélyezésével kapcsolatos feladatokat</a:t>
            </a: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tanuló egyéni munkarendjének engedélyezésére vonatkozó kérelmeket tehát az Oktatási Hivatal számára kell megküldeni, és ez a szervezet hozza meg az egyéni munkarend engedélyezésével vagy elutasításával kapcsolatos döntést.</a:t>
            </a:r>
          </a:p>
        </p:txBody>
      </p:sp>
      <p:pic>
        <p:nvPicPr>
          <p:cNvPr id="3" name="Kép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131" y="-64582"/>
            <a:ext cx="1413459" cy="154424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64509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/>
          <p:cNvSpPr/>
          <p:nvPr/>
        </p:nvSpPr>
        <p:spPr>
          <a:xfrm>
            <a:off x="0" y="1413164"/>
            <a:ext cx="12011891" cy="3902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köznevelési törvény új 99/J. §-ának a) szakasza rendelkezik arról, hogy mit történik az egyéni munkarendre vonatkozó előírások hatályba lépését megelőző napon, azaz 2019. augusztus 31-én magántanulói jogviszonyban álló tanulókkal. A rendelkezés szerint e tanulók magántanulói jogviszonyának egyéni munkarendre történő módosítását az Oktatási Hivatal a hatálybalépéstől számított egy éven belül felülvizsgálja. A korábbiakban magántanulói jogviszonyban álló tanulók helyzete szeptember 1-jétől tehát igencsak szokatlan lesz: nem lesznek magántanulói jogviszonyban, hiszen a magántanulói státus lehetősége a köznevelési törvényben már nem szerepel, de nem lesznek (szabályos) egyéni munkarendet követő jogviszonyban sem, hiszen az Oktatási Hivatal határozatban ezt még nem engedélyezte számukra, erre a hatóságnak egy teljes év áll rendelkezésére.</a:t>
            </a:r>
          </a:p>
        </p:txBody>
      </p:sp>
      <p:pic>
        <p:nvPicPr>
          <p:cNvPr id="3" name="Kép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131" y="-64582"/>
            <a:ext cx="1413459" cy="154424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61712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388225"/>
            <a:ext cx="12192000" cy="5469775"/>
          </a:xfrm>
        </p:spPr>
        <p:txBody>
          <a:bodyPr>
            <a:normAutofit/>
          </a:bodyPr>
          <a:lstStyle/>
          <a:p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99. § (14) módosítása (hatályos: 2019. 07.26.):</a:t>
            </a:r>
          </a:p>
          <a:p>
            <a:pPr marL="0" indent="0">
              <a:buNone/>
            </a:pP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gyakornok besorolásával kapcsolatban tartalmaz új elemet</a:t>
            </a:r>
          </a:p>
          <a:p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99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.§ (14) bekezdésében foglaltakat is, amely a nyelvvizsga hiányában diplomával nem, de abszolutóriummal rendelkező, gyakornoki fokozatba határozott időtartamra kinevezett pedagógusok foglalkoztatásával kapcsolatos. A kedvező változás lényege az, hogy az e szabályok alapján foglalkoztatott személyt az általa betöltött pedagógus-munkakörhöz előírt, megszerzendő végzettsége és szakképzettsége alapján kell besorolni. A besorolás szempontjából őket úgy kell tehát tekinteni, mintha már rendelkeznének az egyetemi vagy főiskolai szintű (MA vagy BA) diplomával. A módosítás 2019. július 26. napján hatályba lépett.</a:t>
            </a:r>
          </a:p>
        </p:txBody>
      </p:sp>
      <p:pic>
        <p:nvPicPr>
          <p:cNvPr id="4" name="Kép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131" y="-64582"/>
            <a:ext cx="1413459" cy="154424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87400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8190" y="1388226"/>
            <a:ext cx="12133810" cy="5469774"/>
          </a:xfrm>
        </p:spPr>
        <p:txBody>
          <a:bodyPr>
            <a:normAutofit/>
          </a:bodyPr>
          <a:lstStyle/>
          <a:p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Magyar Közlöny 2019. évi 137. számában jelent meg - a fenti törvénymódosításokkal összhangban -  az egyes köznevelési tárgyú kormányrendeletek módosításáról szóló 196/2019. (VIII. 1.) Korm. Rendelet, melynek főbb elemei</a:t>
            </a: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100/1997. (VI. 13.), a 277/1997. (XII. 22.) és a 229/2012. (VIII. 28.) Korm. rendeletek módosítása pontosításokat, törvényi lekövetéseket tartalmaz.</a:t>
            </a:r>
          </a:p>
          <a:p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Kép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131" y="-64582"/>
            <a:ext cx="1413459" cy="154424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01289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Kormányrendeletek módosítása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121/2013. (IV. 26.) Korm. rendelet módosítása</a:t>
            </a:r>
          </a:p>
          <a:p>
            <a:pPr marL="0" indent="0">
              <a:buNone/>
            </a:pP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Oktatási Hivatal hatáskörébe utalja:</a:t>
            </a:r>
          </a:p>
          <a:p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egyéni munkarend engedélyezése</a:t>
            </a:r>
          </a:p>
          <a:p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oktatási tárgyú statisztikai adatszolgáltatások</a:t>
            </a:r>
          </a:p>
          <a:p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pedagógus továbbképzéssel kapcsolatos feladatok</a:t>
            </a:r>
          </a:p>
          <a:p>
            <a:endParaRPr lang="hu-HU" dirty="0"/>
          </a:p>
        </p:txBody>
      </p:sp>
      <p:pic>
        <p:nvPicPr>
          <p:cNvPr id="4" name="Kép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131" y="-64582"/>
            <a:ext cx="1413459" cy="154424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67732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dirty="0" smtClean="0"/>
              <a:t>Kormányrendeletek módosítása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326/2013. (VIII. 30.) Korm. rendelet módosítása</a:t>
            </a:r>
          </a:p>
          <a:p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minősítő vizsgához szükséges szakmai gyakorlat idejének pontosítása</a:t>
            </a:r>
          </a:p>
          <a:p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új 9/A. alcímben szabályozza az intézményvezetői megbízás feltételeit</a:t>
            </a:r>
          </a:p>
          <a:p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intézményvezető pályázatok közlönyben való megjelentetésének a kötelezettsége megszűnik</a:t>
            </a:r>
          </a:p>
          <a:p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hatályon kívül helyezi az intézményvezetői pályázatok véleményezési eljárására vonatkozó rendelkezéseket</a:t>
            </a:r>
          </a:p>
          <a:p>
            <a:endParaRPr lang="hu-HU" dirty="0"/>
          </a:p>
        </p:txBody>
      </p:sp>
      <p:pic>
        <p:nvPicPr>
          <p:cNvPr id="4" name="Kép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131" y="-64582"/>
            <a:ext cx="1413459" cy="154424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28602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07720" y="1389610"/>
            <a:ext cx="9191447" cy="486456"/>
          </a:xfrm>
        </p:spPr>
        <p:txBody>
          <a:bodyPr>
            <a:noAutofit/>
          </a:bodyPr>
          <a:lstStyle/>
          <a:p>
            <a:r>
              <a:rPr lang="hu-H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tanév helyi rendje:</a:t>
            </a:r>
            <a:r>
              <a:rPr lang="it-IT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11/2019. (VII. 3.) EMMI </a:t>
            </a:r>
            <a:r>
              <a:rPr lang="it-IT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rendelet</a:t>
            </a:r>
            <a:r>
              <a:rPr lang="hu-H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it-IT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2019/2020. tanév rendjéről</a:t>
            </a:r>
            <a:endParaRPr lang="hu-H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artalom helye 2"/>
          <p:cNvSpPr>
            <a:spLocks noGrp="1"/>
          </p:cNvSpPr>
          <p:nvPr>
            <p:ph idx="1"/>
          </p:nvPr>
        </p:nvSpPr>
        <p:spPr>
          <a:xfrm>
            <a:off x="0" y="1996440"/>
            <a:ext cx="11887200" cy="5181600"/>
          </a:xfrm>
        </p:spPr>
        <p:txBody>
          <a:bodyPr>
            <a:normAutofit fontScale="25000" lnSpcReduction="20000"/>
          </a:bodyPr>
          <a:lstStyle/>
          <a:p>
            <a:r>
              <a:rPr lang="hu-H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hu-H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§</a:t>
            </a:r>
            <a:r>
              <a:rPr lang="hu-H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hu-H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hu-H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2019/2020. tanévben a tanítási év első tanítási napja 2019. szeptember 2. (hétfő) és utolsó tanítási napja 2020. június 15. (hétfő). A tanítási napok száma </a:t>
            </a:r>
            <a:r>
              <a:rPr lang="hu-H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180 (száznyolcvan nap). </a:t>
            </a:r>
            <a:r>
              <a:rPr lang="hu-HU" sz="5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(36 hét)</a:t>
            </a:r>
          </a:p>
          <a:p>
            <a:r>
              <a:rPr lang="hu-H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§ (1) A tanítási év első féléve 2020. január 24-ig tart. Az iskolák 2020. január 31-ig értesítik a tanulókat, kiskorú tanuló esetén a szülőket az első félévben elért tanulmányi eredményekről. </a:t>
            </a:r>
            <a:endParaRPr lang="hu-HU" sz="5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4. </a:t>
            </a:r>
            <a:r>
              <a:rPr lang="hu-H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§</a:t>
            </a:r>
            <a:r>
              <a:rPr lang="hu-H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 Az első félév és a tanítási év utolsó napját követő tizenöt napon belül az iskoláknak nevelőtestületi értekezleten el kell végezniük a pedagógiai munka elemzését, értékelését, hatékonyságának vizsgálatát. A nevelőtestületi értekezletről készített jegyzőkönyvet tájékoztatás céljából meg kell küldeni a fenntartónak</a:t>
            </a:r>
            <a:r>
              <a:rPr lang="hu-H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hu-H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4. </a:t>
            </a:r>
            <a:r>
              <a:rPr lang="hu-H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§</a:t>
            </a:r>
            <a:r>
              <a:rPr lang="hu-H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 A tanítási évben nevelőtestületi értekezleten el kell végezni az adott intézményre vonatkozó, az országos kompetenciamérés, a nyelvi mérés, a lemorzsolódással veszélyeztetett tanulókkal kapcsolatos támogató rendszer, valamint a tanulók fizikai állapotának és edzettségének mérési adatait tartalmazó informatikai alapú diagnosztikus értékelő rendszer (a továbbiakban: NETFIT) szerinti fizikai fittségi mérések legutolsó rendelkezésre álló adatainak elemzését, értékelését. A nevelőtestületi értekezletről készített jegyzőkönyvet tájékoztatás céljából meg kell küldeni a fenntartónak.</a:t>
            </a:r>
            <a:endParaRPr lang="hu-HU" sz="5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§ A tanítási évben - a tanítási napokon felül - a nevelőtestület a tanév helyi rendjében meghatározott pedagógiai célra az általános iskolában, </a:t>
            </a:r>
            <a:r>
              <a:rPr lang="hu-H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és </a:t>
            </a:r>
            <a:r>
              <a:rPr lang="hu-H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alapfokú művészeti iskolában hat, </a:t>
            </a:r>
            <a:r>
              <a:rPr lang="hu-HU" sz="5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munkanapot</a:t>
            </a:r>
            <a:r>
              <a:rPr lang="hu-H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hu-HU" sz="56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Bartók hét; Kihívás napja; Pályaorientáció; Versmondó/Papírgyűjtés</a:t>
            </a:r>
            <a:r>
              <a:rPr lang="hu-H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tanítás </a:t>
            </a:r>
            <a:r>
              <a:rPr lang="hu-H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nélküli munkanapként használhat fel, amelyből egy tanítás nélküli munkanap programjáról - a nevelőtestület véleményének kikérésével - az iskolai diákönkormányzat jogosult dönteni, </a:t>
            </a:r>
            <a:r>
              <a:rPr lang="hu-HU" sz="5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egy tanítás nélküli munkanap kizárólag pályaorientációs célra </a:t>
            </a:r>
            <a:r>
              <a:rPr lang="hu-HU" sz="5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használható fel.</a:t>
            </a:r>
          </a:p>
          <a:p>
            <a:r>
              <a:rPr lang="hu-HU" sz="5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Szünetek: </a:t>
            </a:r>
          </a:p>
          <a:p>
            <a:r>
              <a:rPr lang="hu-H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§ (1) Az őszi szünet előtti utolsó tanítási nap 2019. október 25. (péntek), a szünet utáni első tanítási nap 2019. november 4. (hétfő</a:t>
            </a:r>
            <a:r>
              <a:rPr lang="hu-H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hu-H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§</a:t>
            </a:r>
            <a:r>
              <a:rPr lang="hu-H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A téli szünet előtti utolsó tanítási nap 2019. december 20. (péntek), a szünet utáni első tanítási nap 2020. január 6. (hétfő</a:t>
            </a:r>
            <a:r>
              <a:rPr lang="hu-H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hu-HU" sz="5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hu-HU" sz="5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§(</a:t>
            </a:r>
            <a:r>
              <a:rPr lang="hu-HU" sz="5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A tavaszi szünet előtti utolsó tanítási nap 2020. </a:t>
            </a:r>
            <a:r>
              <a:rPr lang="hu-HU" sz="5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április 8</a:t>
            </a:r>
            <a:r>
              <a:rPr lang="hu-HU" sz="5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(szerda), a szünet utáni első tanítási nap </a:t>
            </a:r>
            <a:r>
              <a:rPr lang="hu-HU" sz="5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2020. április 15</a:t>
            </a:r>
            <a:r>
              <a:rPr lang="hu-HU" sz="5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(szerda</a:t>
            </a:r>
            <a:r>
              <a:rPr lang="hu-HU" sz="5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r>
              <a:rPr lang="hu-HU" sz="5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hu-HU" sz="5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48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VAGY: Tavaszi szünet előtti u. tanítási nap 2020. április 9. </a:t>
            </a:r>
            <a:r>
              <a:rPr lang="hu-HU" sz="48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(csütörtök</a:t>
            </a:r>
            <a:r>
              <a:rPr lang="hu-HU" sz="48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első tanítási nap: </a:t>
            </a:r>
            <a:r>
              <a:rPr lang="hu-HU" sz="48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2020. április 20.(hétfő</a:t>
            </a:r>
            <a:r>
              <a:rPr lang="hu-HU" sz="48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hu-HU" sz="48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Kérdés: április 16-17???(továbbképzés)-(március 21szombat;április 4 szombat).</a:t>
            </a:r>
            <a:endParaRPr lang="hu-HU" sz="480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hu-HU" sz="5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hu-HU" sz="5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§</a:t>
            </a:r>
            <a:r>
              <a:rPr lang="hu-HU" sz="5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(4) Az iskola az (1)-(3) bekezdésben meghatározott szünetek mellett - a tanítási év kezdő és befejező napjának változatlanul hagyásával - más időpontban is adhat a tanulóknak szünetet, valamint a szünetek kezdő és befejező napját módosíthatja, ha - az </a:t>
            </a:r>
            <a:r>
              <a:rPr lang="hu-HU" sz="5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Nkt. 30. § (2)</a:t>
            </a:r>
            <a:r>
              <a:rPr lang="hu-HU" sz="5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és (3) bekezdésében meghatározottak megtartásával - heti pihenőnapon tartott tanítási nappal ehhez a szükséges feltételeket megteremti.</a:t>
            </a:r>
            <a:endParaRPr lang="hu-HU" sz="56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hu-H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Kép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131" y="-64582"/>
            <a:ext cx="1413459" cy="154424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51722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98621" y="1271013"/>
            <a:ext cx="10994760" cy="814427"/>
          </a:xfrm>
        </p:spPr>
        <p:txBody>
          <a:bodyPr>
            <a:noAutofit/>
          </a:bodyPr>
          <a:lstStyle/>
          <a:p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2019/2020. tanév rendje(11/2019. (VII. 3.) EMMI rendelet)</a:t>
            </a:r>
            <a:endParaRPr lang="hu-HU" sz="3200" dirty="0"/>
          </a:p>
        </p:txBody>
      </p:sp>
      <p:sp>
        <p:nvSpPr>
          <p:cNvPr id="4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Munkanap-áthelyezések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és Munkaszüneti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napok</a:t>
            </a:r>
            <a:endParaRPr lang="hu-H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621" y="3523398"/>
            <a:ext cx="4968671" cy="2066723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10920" y="2843464"/>
            <a:ext cx="4426080" cy="3761558"/>
          </a:xfrm>
          <a:prstGeom prst="rect">
            <a:avLst/>
          </a:prstGeom>
        </p:spPr>
      </p:pic>
      <p:pic>
        <p:nvPicPr>
          <p:cNvPr id="7" name="Kép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131" y="-64582"/>
            <a:ext cx="1413459" cy="154424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24361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Tanítás nélküli munkanapok felhasználása:</a:t>
            </a:r>
            <a:endParaRPr lang="hu-H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9859405"/>
              </p:ext>
            </p:extLst>
          </p:nvPr>
        </p:nvGraphicFramePr>
        <p:xfrm>
          <a:off x="590411" y="2207360"/>
          <a:ext cx="10541001" cy="3520440"/>
        </p:xfrm>
        <a:graphic>
          <a:graphicData uri="http://schemas.openxmlformats.org/drawingml/2006/table">
            <a:tbl>
              <a:tblPr firstRow="1" firstCol="1" bandRow="1">
                <a:tableStyleId>{16D9F66E-5EB9-4882-86FB-DCBF35E3C3E4}</a:tableStyleId>
              </a:tblPr>
              <a:tblGrid>
                <a:gridCol w="3513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13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136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1062990" algn="l"/>
                        </a:tabLst>
                      </a:pPr>
                      <a:r>
                        <a:rPr lang="hu-HU" sz="20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1.nap</a:t>
                      </a:r>
                      <a:endParaRPr lang="hu-H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62990" algn="l"/>
                        </a:tabLst>
                      </a:pPr>
                      <a:r>
                        <a:rPr lang="hu-HU" sz="20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Pályaorientációs nap</a:t>
                      </a:r>
                      <a:endParaRPr lang="hu-HU" sz="20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62990" algn="l"/>
                        </a:tabLst>
                      </a:pPr>
                      <a:r>
                        <a:rPr lang="hu-HU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u-HU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62990" algn="l"/>
                        </a:tabLst>
                      </a:pPr>
                      <a:r>
                        <a:rPr lang="hu-HU" sz="2000" b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2019. október 25.</a:t>
                      </a:r>
                      <a:endParaRPr lang="hu-HU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1062990" algn="l"/>
                        </a:tabLst>
                      </a:pPr>
                      <a:r>
                        <a:rPr lang="hu-H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2-3. nap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62990" algn="l"/>
                        </a:tabLst>
                      </a:pPr>
                      <a:r>
                        <a:rPr lang="hu-H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Továbbképzés – dokumentumok átdolgozása</a:t>
                      </a:r>
                      <a:endParaRPr lang="hu-HU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62990" algn="l"/>
                        </a:tabLst>
                      </a:pPr>
                      <a:r>
                        <a:rPr lang="hu-H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2019. április 16.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62990" algn="l"/>
                        </a:tabLst>
                      </a:pPr>
                      <a:r>
                        <a:rPr lang="hu-H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2019. április 17.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1062990" algn="l"/>
                        </a:tabLst>
                      </a:pPr>
                      <a:r>
                        <a:rPr lang="hu-H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nap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62990" algn="l"/>
                        </a:tabLst>
                      </a:pPr>
                      <a:r>
                        <a:rPr lang="hu-H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Bartók- napok: </a:t>
                      </a:r>
                      <a:r>
                        <a:rPr lang="hu-H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szakmai nap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62990" algn="l"/>
                        </a:tabLst>
                      </a:pPr>
                      <a:r>
                        <a:rPr lang="hu-H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2020. március 25.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1062990" algn="l"/>
                        </a:tabLst>
                      </a:pPr>
                      <a:r>
                        <a:rPr lang="hu-H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nap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62990" algn="l"/>
                        </a:tabLst>
                      </a:pPr>
                      <a:r>
                        <a:rPr lang="hu-H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Területi versmondó </a:t>
                      </a:r>
                      <a:r>
                        <a:rPr lang="hu-H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verseny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62990" algn="l"/>
                        </a:tabLst>
                      </a:pPr>
                      <a:r>
                        <a:rPr lang="hu-H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Hulladékgyűjtés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62990" algn="l"/>
                        </a:tabLst>
                      </a:pPr>
                      <a:r>
                        <a:rPr lang="hu-H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2020. május</a:t>
                      </a:r>
                      <a:r>
                        <a:rPr lang="hu-HU" sz="20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u-H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04.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1062990" algn="l"/>
                        </a:tabLst>
                      </a:pPr>
                      <a:r>
                        <a:rPr lang="hu-H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nap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62990" algn="l"/>
                        </a:tabLst>
                      </a:pPr>
                      <a:r>
                        <a:rPr lang="hu-H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Gyermeknap - Kihívás Napja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62990" algn="l"/>
                        </a:tabLst>
                      </a:pPr>
                      <a:r>
                        <a:rPr lang="hu-H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(Mozdulj család!) 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62990" algn="l"/>
                        </a:tabLst>
                      </a:pPr>
                      <a:r>
                        <a:rPr lang="hu-H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2020. május</a:t>
                      </a:r>
                      <a:r>
                        <a:rPr lang="hu-HU" sz="20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29.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62990" algn="l"/>
                        </a:tabLst>
                      </a:pPr>
                      <a:endParaRPr lang="hu-H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" name="Kép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131" y="-64582"/>
            <a:ext cx="1413459" cy="154424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59103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artalom helye 13"/>
          <p:cNvSpPr>
            <a:spLocks noGrp="1"/>
          </p:cNvSpPr>
          <p:nvPr>
            <p:ph idx="1"/>
          </p:nvPr>
        </p:nvSpPr>
        <p:spPr>
          <a:xfrm>
            <a:off x="540327" y="1479665"/>
            <a:ext cx="10133916" cy="5065261"/>
          </a:xfrm>
        </p:spPr>
        <p:txBody>
          <a:bodyPr>
            <a:normAutofit fontScale="92500" lnSpcReduction="10000"/>
          </a:bodyPr>
          <a:lstStyle/>
          <a:p>
            <a:pPr marL="502920" indent="-457200" algn="l" defTabSz="914400">
              <a:lnSpc>
                <a:spcPct val="100000"/>
              </a:lnSpc>
              <a:spcBef>
                <a:spcPts val="600"/>
              </a:spcBef>
              <a:buClr>
                <a:schemeClr val="tx1">
                  <a:lumMod val="75000"/>
                </a:schemeClr>
              </a:buClr>
              <a:buSzPct val="100000"/>
              <a:buFont typeface="+mj-lt"/>
              <a:buAutoNum type="arabicPeriod"/>
            </a:pPr>
            <a:r>
              <a:rPr lang="hu-HU" sz="1800" b="1" i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Helyzetelemzés</a:t>
            </a:r>
          </a:p>
          <a:p>
            <a:pPr marL="502920" indent="-457200" algn="l" defTabSz="914400">
              <a:lnSpc>
                <a:spcPct val="100000"/>
              </a:lnSpc>
              <a:spcBef>
                <a:spcPts val="600"/>
              </a:spcBef>
              <a:buClr>
                <a:schemeClr val="tx1">
                  <a:lumMod val="75000"/>
                </a:schemeClr>
              </a:buClr>
              <a:buSzPct val="100000"/>
              <a:buFont typeface="+mj-lt"/>
              <a:buAutoNum type="arabicPeriod"/>
            </a:pPr>
            <a:r>
              <a:rPr lang="hu-H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Jogszabályi változások</a:t>
            </a:r>
          </a:p>
          <a:p>
            <a:pPr marL="502920" indent="-457200" algn="l" defTabSz="914400">
              <a:lnSpc>
                <a:spcPct val="100000"/>
              </a:lnSpc>
              <a:spcBef>
                <a:spcPts val="600"/>
              </a:spcBef>
              <a:buClr>
                <a:schemeClr val="tx1">
                  <a:lumMod val="75000"/>
                </a:schemeClr>
              </a:buClr>
              <a:buSzPct val="100000"/>
              <a:buFont typeface="+mj-lt"/>
              <a:buAutoNum type="arabicPeriod"/>
            </a:pPr>
            <a:r>
              <a:rPr lang="hu-H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Kormányrendelet változások</a:t>
            </a:r>
          </a:p>
          <a:p>
            <a:pPr marL="502920" indent="-457200" algn="l" defTabSz="914400">
              <a:lnSpc>
                <a:spcPct val="100000"/>
              </a:lnSpc>
              <a:spcBef>
                <a:spcPts val="600"/>
              </a:spcBef>
              <a:buClr>
                <a:schemeClr val="tx1">
                  <a:lumMod val="75000"/>
                </a:schemeClr>
              </a:buClr>
              <a:buSzPct val="100000"/>
              <a:buFont typeface="+mj-lt"/>
              <a:buAutoNum type="arabicPeriod"/>
            </a:pPr>
            <a:r>
              <a:rPr lang="hu-HU" sz="1800" b="1" i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tanév kiemelt feladatai</a:t>
            </a:r>
          </a:p>
          <a:p>
            <a:pPr marL="502920" indent="-457200" algn="l" defTabSz="914400">
              <a:lnSpc>
                <a:spcPct val="100000"/>
              </a:lnSpc>
              <a:spcBef>
                <a:spcPts val="600"/>
              </a:spcBef>
              <a:buClr>
                <a:schemeClr val="tx1">
                  <a:lumMod val="75000"/>
                </a:schemeClr>
              </a:buClr>
              <a:buSzPct val="100000"/>
              <a:buFont typeface="+mj-lt"/>
              <a:buAutoNum type="arabicPeriod"/>
            </a:pPr>
            <a:r>
              <a:rPr lang="hu-H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Erőforrások: </a:t>
            </a:r>
            <a:r>
              <a:rPr lang="hu-HU" sz="1800" b="1" i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tárgyi feltételek,</a:t>
            </a:r>
            <a:r>
              <a:rPr lang="hu-H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személyi feltételek, </a:t>
            </a:r>
            <a:r>
              <a:rPr lang="hu-HU" sz="1800" b="1" i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munkaközösségek</a:t>
            </a:r>
            <a:r>
              <a:rPr lang="hu-H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tanulókra vonatkozó adatok</a:t>
            </a:r>
          </a:p>
          <a:p>
            <a:pPr marL="502920" indent="-457200" algn="l" defTabSz="914400">
              <a:lnSpc>
                <a:spcPct val="100000"/>
              </a:lnSpc>
              <a:spcBef>
                <a:spcPts val="600"/>
              </a:spcBef>
              <a:buClr>
                <a:schemeClr val="tx1">
                  <a:lumMod val="75000"/>
                </a:schemeClr>
              </a:buClr>
              <a:buSzPct val="100000"/>
              <a:buFont typeface="+mj-lt"/>
              <a:buAutoNum type="arabicPeriod"/>
            </a:pPr>
            <a:r>
              <a:rPr lang="hu-H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Tanév rendje</a:t>
            </a:r>
          </a:p>
          <a:p>
            <a:pPr marL="502920" indent="-457200" algn="l" defTabSz="914400">
              <a:lnSpc>
                <a:spcPct val="100000"/>
              </a:lnSpc>
              <a:spcBef>
                <a:spcPts val="600"/>
              </a:spcBef>
              <a:buClr>
                <a:schemeClr val="tx1">
                  <a:lumMod val="75000"/>
                </a:schemeClr>
              </a:buClr>
              <a:buSzPct val="100000"/>
              <a:buFont typeface="+mj-lt"/>
              <a:buAutoNum type="arabicPeriod"/>
            </a:pPr>
            <a:r>
              <a:rPr lang="hu-H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Tanítás nélküli munkanapok</a:t>
            </a:r>
          </a:p>
          <a:p>
            <a:pPr marL="502920" indent="-457200" algn="l" defTabSz="914400">
              <a:lnSpc>
                <a:spcPct val="100000"/>
              </a:lnSpc>
              <a:spcBef>
                <a:spcPts val="600"/>
              </a:spcBef>
              <a:buClr>
                <a:schemeClr val="tx1">
                  <a:lumMod val="75000"/>
                </a:schemeClr>
              </a:buClr>
              <a:buSzPct val="100000"/>
              <a:buFont typeface="+mj-lt"/>
              <a:buAutoNum type="arabicPeriod"/>
            </a:pPr>
            <a:r>
              <a:rPr lang="hu-H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Tanulmányi versenyek</a:t>
            </a:r>
          </a:p>
          <a:p>
            <a:pPr marL="502920" indent="-457200" algn="l" defTabSz="914400">
              <a:lnSpc>
                <a:spcPct val="100000"/>
              </a:lnSpc>
              <a:spcBef>
                <a:spcPts val="600"/>
              </a:spcBef>
              <a:buClr>
                <a:schemeClr val="tx1">
                  <a:lumMod val="75000"/>
                </a:schemeClr>
              </a:buClr>
              <a:buSzPct val="100000"/>
              <a:buFont typeface="+mj-lt"/>
              <a:buAutoNum type="arabicPeriod"/>
            </a:pPr>
            <a:r>
              <a:rPr lang="hu-H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Munkaközösségek által tervezett versenyek</a:t>
            </a:r>
          </a:p>
          <a:p>
            <a:pPr marL="502920" indent="-457200" algn="l" defTabSz="914400">
              <a:lnSpc>
                <a:spcPct val="100000"/>
              </a:lnSpc>
              <a:spcBef>
                <a:spcPts val="600"/>
              </a:spcBef>
              <a:buClr>
                <a:schemeClr val="tx1">
                  <a:lumMod val="75000"/>
                </a:schemeClr>
              </a:buClr>
              <a:buSzPct val="100000"/>
              <a:buFont typeface="+mj-lt"/>
              <a:buAutoNum type="arabicPeriod"/>
            </a:pPr>
            <a:r>
              <a:rPr lang="hu-H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Rendezvényeink</a:t>
            </a:r>
          </a:p>
          <a:p>
            <a:pPr marL="502920" indent="-457200" algn="l" defTabSz="914400">
              <a:lnSpc>
                <a:spcPct val="100000"/>
              </a:lnSpc>
              <a:spcBef>
                <a:spcPts val="600"/>
              </a:spcBef>
              <a:buClr>
                <a:schemeClr val="tx1">
                  <a:lumMod val="75000"/>
                </a:schemeClr>
              </a:buClr>
              <a:buSzPct val="100000"/>
              <a:buFont typeface="+mj-lt"/>
              <a:buAutoNum type="arabicPeriod"/>
            </a:pPr>
            <a:r>
              <a:rPr lang="hu-H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Ünnepek, megemlékezések</a:t>
            </a:r>
          </a:p>
          <a:p>
            <a:pPr marL="502920" indent="-457200" algn="l" defTabSz="914400">
              <a:lnSpc>
                <a:spcPct val="100000"/>
              </a:lnSpc>
              <a:spcBef>
                <a:spcPts val="600"/>
              </a:spcBef>
              <a:buClr>
                <a:schemeClr val="tx1">
                  <a:lumMod val="75000"/>
                </a:schemeClr>
              </a:buClr>
              <a:buSzPct val="100000"/>
              <a:buFont typeface="+mj-lt"/>
              <a:buAutoNum type="arabicPeriod"/>
            </a:pPr>
            <a:r>
              <a:rPr lang="hu-H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Értekezletek</a:t>
            </a:r>
          </a:p>
          <a:p>
            <a:pPr marL="502920" indent="-457200" algn="l" defTabSz="914400">
              <a:lnSpc>
                <a:spcPct val="100000"/>
              </a:lnSpc>
              <a:spcBef>
                <a:spcPts val="600"/>
              </a:spcBef>
              <a:buClr>
                <a:schemeClr val="tx1">
                  <a:lumMod val="75000"/>
                </a:schemeClr>
              </a:buClr>
              <a:buSzPct val="100000"/>
              <a:buFont typeface="+mj-lt"/>
              <a:buAutoNum type="arabicPeriod"/>
            </a:pPr>
            <a:r>
              <a:rPr lang="hu-H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Témahetek</a:t>
            </a:r>
          </a:p>
          <a:p>
            <a:pPr marL="502920" indent="-457200" algn="l" defTabSz="914400">
              <a:lnSpc>
                <a:spcPct val="100000"/>
              </a:lnSpc>
              <a:spcBef>
                <a:spcPts val="600"/>
              </a:spcBef>
              <a:buClr>
                <a:schemeClr val="tx1">
                  <a:lumMod val="75000"/>
                </a:schemeClr>
              </a:buClr>
              <a:buSzPct val="100000"/>
              <a:buFont typeface="+mj-lt"/>
              <a:buAutoNum type="arabicPeriod"/>
            </a:pPr>
            <a:r>
              <a:rPr lang="hu-H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Országos mérések</a:t>
            </a:r>
          </a:p>
          <a:p>
            <a:pPr marL="502920" indent="-457200" algn="l" defTabSz="914400">
              <a:lnSpc>
                <a:spcPct val="100000"/>
              </a:lnSpc>
              <a:spcBef>
                <a:spcPts val="600"/>
              </a:spcBef>
              <a:buClr>
                <a:schemeClr val="tx1">
                  <a:lumMod val="75000"/>
                </a:schemeClr>
              </a:buClr>
              <a:buSzPct val="100000"/>
              <a:buFont typeface="+mj-lt"/>
              <a:buAutoNum type="arabicPeriod"/>
            </a:pPr>
            <a:r>
              <a:rPr lang="hu-H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Minősítési eljárások</a:t>
            </a:r>
          </a:p>
          <a:p>
            <a:pPr marL="502920" indent="-457200" algn="l" defTabSz="914400">
              <a:lnSpc>
                <a:spcPct val="100000"/>
              </a:lnSpc>
              <a:spcBef>
                <a:spcPts val="600"/>
              </a:spcBef>
              <a:buClr>
                <a:schemeClr val="tx1">
                  <a:lumMod val="75000"/>
                </a:schemeClr>
              </a:buClr>
              <a:buSzPct val="100000"/>
              <a:buFont typeface="+mj-lt"/>
              <a:buAutoNum type="arabicPeriod"/>
            </a:pPr>
            <a:r>
              <a:rPr lang="hu-H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Intézményvezető helyettesek</a:t>
            </a:r>
          </a:p>
          <a:p>
            <a:pPr marL="45720" indent="0" algn="l" defTabSz="914400">
              <a:lnSpc>
                <a:spcPct val="100000"/>
              </a:lnSpc>
              <a:spcBef>
                <a:spcPts val="600"/>
              </a:spcBef>
              <a:buClr>
                <a:schemeClr val="tx1">
                  <a:lumMod val="75000"/>
                </a:schemeClr>
              </a:buClr>
              <a:buSzPct val="100000"/>
              <a:buNone/>
            </a:pPr>
            <a:endParaRPr lang="hu-HU" sz="1400" b="1" i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Kép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131" y="-64582"/>
            <a:ext cx="1413459" cy="154424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03866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6131" y="1479665"/>
            <a:ext cx="8933064" cy="422065"/>
          </a:xfrm>
        </p:spPr>
        <p:txBody>
          <a:bodyPr>
            <a:normAutofit fontScale="90000"/>
          </a:bodyPr>
          <a:lstStyle/>
          <a:p>
            <a:r>
              <a:rPr lang="hu-HU" b="1" dirty="0"/>
              <a:t>Tanulmányi versenyek:</a:t>
            </a:r>
          </a:p>
        </p:txBody>
      </p:sp>
      <p:sp>
        <p:nvSpPr>
          <p:cNvPr id="5" name="Tartalom helye 2"/>
          <p:cNvSpPr>
            <a:spLocks noGrp="1"/>
          </p:cNvSpPr>
          <p:nvPr>
            <p:ph idx="1"/>
          </p:nvPr>
        </p:nvSpPr>
        <p:spPr>
          <a:xfrm>
            <a:off x="167640" y="1493520"/>
            <a:ext cx="11719560" cy="51054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</a:t>
            </a:r>
          </a:p>
          <a:p>
            <a:pPr marL="0" indent="0" algn="ctr">
              <a:buNone/>
            </a:pPr>
            <a:endParaRPr lang="hu-H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Országos 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tanulmányi versenyek meghirdetése a 2019/2020. </a:t>
            </a: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tanévre     </a:t>
            </a:r>
          </a:p>
          <a:p>
            <a:endParaRPr 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július 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17. jelentek meg az oktatási hivatal oldalán az 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Emberi Erőforrások Minisztériuma által meghirdetett tanulmányi 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versenyek listája a  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2019/2020. 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tanévre, 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továbbá az Oktatási Hivatal illetékességébe tartozó tanulmányi versenyek 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2019/2020 tanévre vonatkozó kiírásai.</a:t>
            </a:r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1 számú 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melléklet tartalmazza azoknak a tanulmányi versenyeknek a jegyzékét, amelyeket az oktatásért felelős miniszter hirdet meg az iskolák részére, továbbá amelyeket pályáztatás nélkül anyagilag és szakmailag támogat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iskola a munkatervében határozza meg azokat a tanulmányi versenyeket, amelyekre felkészíti a tanulókat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iskola a jegyzékben nem szereplő tanulmányi versenyre, továbbá diákolimpiára történő felkészítést akkor építheti be a munkatervébe, ha azzal az iskolaszék, ennek hiányában az iskolai szülői szervezet, az iskolai diákönkormányzat és az intézményi tanács véleményének kikérését követően a fenntartó egyetért.</a:t>
            </a:r>
            <a:endParaRPr lang="hu-HU" sz="1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Kép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131" y="-64582"/>
            <a:ext cx="1413459" cy="154424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6455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760720" y="5730240"/>
            <a:ext cx="6248400" cy="815045"/>
          </a:xfrm>
        </p:spPr>
        <p:txBody>
          <a:bodyPr>
            <a:normAutofit/>
          </a:bodyPr>
          <a:lstStyle/>
          <a:p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Támogatott</a:t>
            </a:r>
            <a:r>
              <a:rPr lang="hu-HU" sz="3600" dirty="0"/>
              <a:t> országos </a:t>
            </a:r>
            <a:r>
              <a:rPr lang="hu-HU" sz="3600" dirty="0" smtClean="0"/>
              <a:t>versenyek</a:t>
            </a:r>
            <a:endParaRPr lang="hu-HU" sz="3600" dirty="0"/>
          </a:p>
        </p:txBody>
      </p:sp>
      <p:sp>
        <p:nvSpPr>
          <p:cNvPr id="4" name="Szöveg helye 3"/>
          <p:cNvSpPr>
            <a:spLocks noGrp="1"/>
          </p:cNvSpPr>
          <p:nvPr>
            <p:ph type="body" idx="1"/>
          </p:nvPr>
        </p:nvSpPr>
        <p:spPr>
          <a:xfrm>
            <a:off x="1075393" y="1504350"/>
            <a:ext cx="5386917" cy="639763"/>
          </a:xfrm>
        </p:spPr>
        <p:txBody>
          <a:bodyPr>
            <a:normAutofit fontScale="70000" lnSpcReduction="20000"/>
          </a:bodyPr>
          <a:lstStyle/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alapfokú művészeti iskolák tanulói részére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2"/>
          </p:nvPr>
        </p:nvSpPr>
        <p:spPr>
          <a:xfrm>
            <a:off x="466947" y="1859281"/>
            <a:ext cx="5542185" cy="4832464"/>
          </a:xfrm>
        </p:spPr>
        <p:txBody>
          <a:bodyPr>
            <a:normAutofit fontScale="47500" lnSpcReduction="20000"/>
          </a:bodyPr>
          <a:lstStyle/>
          <a:p>
            <a:endParaRPr lang="hu-HU" dirty="0"/>
          </a:p>
          <a:p>
            <a:pPr marL="0" indent="0">
              <a:buNone/>
            </a:pPr>
            <a:r>
              <a:rPr lang="hu-H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X. Országos Ádám Jenő Dalverseny</a:t>
            </a:r>
          </a:p>
          <a:p>
            <a:pPr marL="0" indent="0">
              <a:buNone/>
            </a:pPr>
            <a:r>
              <a:rPr lang="hu-H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VI. Országos Csembalóverseny</a:t>
            </a:r>
          </a:p>
          <a:p>
            <a:pPr marL="0" indent="0">
              <a:buNone/>
            </a:pPr>
            <a:r>
              <a:rPr lang="hu-H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VII. Országos Drámajáték-színjátékverseny</a:t>
            </a:r>
          </a:p>
          <a:p>
            <a:pPr marL="0" indent="0">
              <a:buNone/>
            </a:pPr>
            <a:r>
              <a:rPr lang="hu-H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VI. Országos Fém- és Zománcműves Verseny</a:t>
            </a:r>
          </a:p>
          <a:p>
            <a:pPr marL="0" indent="0">
              <a:buNone/>
            </a:pPr>
            <a:r>
              <a:rPr lang="hu-H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XI. Országos Fuvola-duó Verseny</a:t>
            </a:r>
          </a:p>
          <a:p>
            <a:pPr marL="0" indent="0">
              <a:buNone/>
            </a:pPr>
            <a:r>
              <a:rPr lang="hu-H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VII. Országos Klasszikus Balettverseny</a:t>
            </a:r>
          </a:p>
          <a:p>
            <a:pPr marL="0" indent="0">
              <a:buNone/>
            </a:pPr>
            <a:r>
              <a:rPr lang="hu-H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XIII. Országos Kodály Zoltán Szolfézs- és Népdaléneklési Verseny</a:t>
            </a:r>
          </a:p>
          <a:p>
            <a:pPr marL="0" indent="0">
              <a:buNone/>
            </a:pPr>
            <a:r>
              <a:rPr lang="hu-H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XVI. Országos Koncz János Hegedűverseny</a:t>
            </a:r>
          </a:p>
          <a:p>
            <a:pPr marL="0" indent="0">
              <a:buNone/>
            </a:pPr>
            <a:r>
              <a:rPr lang="hu-H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VI. Országos Néptáncverseny (kamara)</a:t>
            </a:r>
          </a:p>
          <a:p>
            <a:pPr marL="0" indent="0">
              <a:buNone/>
            </a:pPr>
            <a:r>
              <a:rPr lang="hu-H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IX. Országos Népzenei Verseny</a:t>
            </a:r>
          </a:p>
          <a:p>
            <a:pPr marL="0" indent="0">
              <a:buNone/>
            </a:pPr>
            <a:r>
              <a:rPr lang="hu-H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VII. Országos Szaxofonverseny</a:t>
            </a:r>
          </a:p>
          <a:p>
            <a:pPr marL="0" indent="0">
              <a:buNone/>
            </a:pPr>
            <a:r>
              <a:rPr lang="hu-H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XVI. Országos Ütőhangszeres Kamaraverseny</a:t>
            </a:r>
          </a:p>
          <a:p>
            <a:pPr marL="0" indent="0">
              <a:buNone/>
            </a:pPr>
            <a:r>
              <a:rPr lang="hu-H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X. Országos verseny a továbbképző évfolyamokra járó tanulók számára</a:t>
            </a:r>
          </a:p>
          <a:p>
            <a:pPr marL="0" indent="0">
              <a:buNone/>
            </a:pPr>
            <a:r>
              <a:rPr lang="hu-H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II. Országos Vizuális Alkotó Gyakorlat Verseny</a:t>
            </a:r>
          </a:p>
          <a:p>
            <a:pPr marL="0" indent="0">
              <a:buNone/>
            </a:pPr>
            <a:r>
              <a:rPr lang="hu-H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X. Országos Zenekari Verseny</a:t>
            </a:r>
          </a:p>
          <a:p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278882" y="1504349"/>
            <a:ext cx="5389033" cy="639763"/>
          </a:xfrm>
        </p:spPr>
        <p:txBody>
          <a:bodyPr>
            <a:normAutofit/>
          </a:bodyPr>
          <a:lstStyle/>
          <a:p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Általános iskolások részére: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009132" y="2144113"/>
            <a:ext cx="5475903" cy="41163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Kazinczy-díj Alapítvány </a:t>
            </a:r>
            <a:r>
              <a:rPr 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Péchy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Blanka emlékére tanulmányi versenyei</a:t>
            </a:r>
          </a:p>
          <a:p>
            <a:pPr marL="0" indent="0">
              <a:buNone/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Szép Magyar Beszéd” verseny az 5–8. évfolyamos tanulók számára</a:t>
            </a:r>
          </a:p>
          <a:p>
            <a:pPr marL="0" indent="0">
              <a:buNone/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Szép Magyar Beszéd” verseny a középfokú intézményekben tanulók számára</a:t>
            </a:r>
          </a:p>
          <a:p>
            <a:pPr marL="0" indent="0">
              <a:buNone/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Édes anyanyelvünk” Országos nyelvhasználati 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versen</a:t>
            </a:r>
          </a:p>
          <a:p>
            <a:pPr marL="0" indent="0">
              <a:buNone/>
            </a:pP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„Ifjú Tudósok” verseny</a:t>
            </a:r>
          </a:p>
          <a:p>
            <a:pPr marL="0" indent="0">
              <a:buNone/>
            </a:pPr>
            <a:r>
              <a:rPr 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First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LEGO League</a:t>
            </a:r>
          </a:p>
          <a:p>
            <a:pPr marL="0" indent="0">
              <a:buNone/>
            </a:pP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World Robot </a:t>
            </a:r>
            <a:r>
              <a:rPr 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Olympiad</a:t>
            </a:r>
            <a:endParaRPr 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eTwinning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Verseny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sz="2800" dirty="0"/>
          </a:p>
        </p:txBody>
      </p:sp>
      <p:pic>
        <p:nvPicPr>
          <p:cNvPr id="7" name="Kép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131" y="-64582"/>
            <a:ext cx="1413459" cy="154424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28842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13164" y="1537855"/>
            <a:ext cx="9727436" cy="756237"/>
          </a:xfrm>
        </p:spPr>
        <p:txBody>
          <a:bodyPr>
            <a:normAutofit/>
          </a:bodyPr>
          <a:lstStyle/>
          <a:p>
            <a:r>
              <a:rPr lang="hu-H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Munkaközösségek által tervezett versenyek: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2"/>
          </p:nvPr>
        </p:nvSpPr>
        <p:spPr>
          <a:xfrm>
            <a:off x="1396833" y="2506979"/>
            <a:ext cx="4594533" cy="3916464"/>
          </a:xfrm>
        </p:spPr>
        <p:txBody>
          <a:bodyPr>
            <a:normAutofit fontScale="70000" lnSpcReduction="20000"/>
          </a:bodyPr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Területi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tanulmányi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verseny,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Okány</a:t>
            </a:r>
          </a:p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erületi és kistérségi tanulmányi versenyek</a:t>
            </a: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Gábor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Dénes informatika verseny </a:t>
            </a:r>
          </a:p>
          <a:p>
            <a:r>
              <a:rPr lang="hu-H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Bókay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Árpád Országos Biológiaverseny</a:t>
            </a: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Sarkadi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hagyományőrző matematika verseny </a:t>
            </a: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Sárrét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kis természettudósa </a:t>
            </a: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K&amp;H Vigyázz! Kész! Pénz! Levelezős csapatverseny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758247" y="2362200"/>
            <a:ext cx="4510766" cy="4246418"/>
          </a:xfrm>
        </p:spPr>
        <p:txBody>
          <a:bodyPr>
            <a:noAutofit/>
          </a:bodyPr>
          <a:lstStyle/>
          <a:p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Jelentkezés  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országos  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levelezős  Bendegúz  versenyre</a:t>
            </a:r>
          </a:p>
          <a:p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Mezőberényi levelezős verseny</a:t>
            </a:r>
          </a:p>
          <a:p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Junior 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nyelvvizsga</a:t>
            </a:r>
          </a:p>
          <a:p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Simonyi 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Zsigmond 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helyesírási verseny</a:t>
            </a:r>
          </a:p>
          <a:p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Sárrét kis nyelvésze</a:t>
            </a:r>
          </a:p>
          <a:p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Kinder+SPORT verseny </a:t>
            </a:r>
            <a:endParaRPr 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2.o, 3.o., 4.o.)</a:t>
            </a:r>
          </a:p>
          <a:p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Zrínyi  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Ilona matematika  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verseny</a:t>
            </a:r>
          </a:p>
          <a:p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Korosztályos labdarúgó verseny</a:t>
            </a:r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Kép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131" y="-64582"/>
            <a:ext cx="1413459" cy="154424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28029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40431" y="1201740"/>
            <a:ext cx="10994760" cy="814427"/>
          </a:xfrm>
        </p:spPr>
        <p:txBody>
          <a:bodyPr>
            <a:normAutofit fontScale="90000"/>
          </a:bodyPr>
          <a:lstStyle/>
          <a:p>
            <a:pPr algn="ctr"/>
            <a:r>
              <a:rPr lang="hu-H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Megrendezni kívánt </a:t>
            </a:r>
            <a:r>
              <a:rPr lang="hu-H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helyi/térségi rendezvények versenyek</a:t>
            </a:r>
            <a:r>
              <a:rPr lang="hu-H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40431" y="2328225"/>
            <a:ext cx="10064808" cy="4357609"/>
          </a:xfrm>
        </p:spPr>
        <p:txBody>
          <a:bodyPr>
            <a:normAutofit/>
          </a:bodyPr>
          <a:lstStyle/>
          <a:p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Területi népdaléneklő verseny</a:t>
            </a:r>
          </a:p>
          <a:p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Területi versmondó verseny</a:t>
            </a:r>
          </a:p>
          <a:p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Területi festészeti verseny</a:t>
            </a:r>
          </a:p>
          <a:p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Helyi 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tanulmányi és kulturális versenyek</a:t>
            </a:r>
          </a:p>
          <a:p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Rajzpályázatok</a:t>
            </a:r>
          </a:p>
          <a:p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Játékos </a:t>
            </a: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Föld 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napi környezetvédelmi és természetismereti </a:t>
            </a: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verseny</a:t>
            </a:r>
            <a:endParaRPr lang="hu-HU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Alapítványi jótékonysági est</a:t>
            </a:r>
            <a:endParaRPr lang="hu-H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Kép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131" y="-64582"/>
            <a:ext cx="1413459" cy="154424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7302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60816" y="1403465"/>
            <a:ext cx="9133730" cy="668390"/>
          </a:xfrm>
        </p:spPr>
        <p:txBody>
          <a:bodyPr>
            <a:normAutofit fontScale="90000"/>
          </a:bodyPr>
          <a:lstStyle/>
          <a:p>
            <a:r>
              <a:rPr lang="hu-HU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Tervezett rendezvények:</a:t>
            </a:r>
            <a:endParaRPr lang="hu-HU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990600" y="2225039"/>
            <a:ext cx="5018532" cy="4428679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„Óvodaiskola” 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nyílt nap</a:t>
            </a:r>
          </a:p>
          <a:p>
            <a:pPr>
              <a:spcBef>
                <a:spcPts val="600"/>
              </a:spcBef>
            </a:pP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„Európai Autómentes Nap” – témanap </a:t>
            </a:r>
            <a:endParaRPr 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Erasmus pályázatok megvalósítása</a:t>
            </a:r>
          </a:p>
          <a:p>
            <a:pPr>
              <a:spcBef>
                <a:spcPts val="600"/>
              </a:spcBef>
            </a:pP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Hulladékos 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témahét</a:t>
            </a:r>
          </a:p>
          <a:p>
            <a:pPr>
              <a:spcBef>
                <a:spcPts val="600"/>
              </a:spcBef>
            </a:pP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Október 23. </a:t>
            </a:r>
            <a:endParaRPr 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Márton napi 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felvonulás</a:t>
            </a:r>
          </a:p>
          <a:p>
            <a:pPr>
              <a:spcBef>
                <a:spcPts val="600"/>
              </a:spcBef>
            </a:pP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Jótékonysági 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</a:p>
          <a:p>
            <a:pPr>
              <a:spcBef>
                <a:spcPts val="600"/>
              </a:spcBef>
            </a:pP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Karácsonyi koncert – szülők, nyugdíjasok 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meghívása</a:t>
            </a:r>
          </a:p>
          <a:p>
            <a:pPr>
              <a:spcBef>
                <a:spcPts val="600"/>
              </a:spcBef>
            </a:pP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Adventi gyertyagyújtások, 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minikoncertek</a:t>
            </a:r>
          </a:p>
          <a:p>
            <a:pPr>
              <a:spcBef>
                <a:spcPts val="600"/>
              </a:spcBef>
            </a:pP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Ünnepi játszóházak szülőkkel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half" idx="2"/>
          </p:nvPr>
        </p:nvSpPr>
        <p:spPr>
          <a:xfrm>
            <a:off x="6736079" y="2225039"/>
            <a:ext cx="4684191" cy="442868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Farsangok</a:t>
            </a:r>
          </a:p>
          <a:p>
            <a:pPr>
              <a:spcBef>
                <a:spcPts val="600"/>
              </a:spcBef>
            </a:pP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Március 15. </a:t>
            </a:r>
            <a:endParaRPr 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Pénzügyi 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tudatosság és gazdálkodás 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hete</a:t>
            </a:r>
          </a:p>
          <a:p>
            <a:pPr>
              <a:spcBef>
                <a:spcPts val="600"/>
              </a:spcBef>
            </a:pP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Digitális témahét</a:t>
            </a:r>
          </a:p>
          <a:p>
            <a:pPr>
              <a:spcBef>
                <a:spcPts val="600"/>
              </a:spcBef>
            </a:pP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Fenntarthatóság-környezettudatosság témahete</a:t>
            </a:r>
          </a:p>
          <a:p>
            <a:pPr>
              <a:spcBef>
                <a:spcPts val="600"/>
              </a:spcBef>
            </a:pP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Bartók-napok 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szakmai konferenciák, 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pályázatok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kiállítások, 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tehetség gondozás, területi versenyek. </a:t>
            </a:r>
          </a:p>
          <a:p>
            <a:pPr>
              <a:spcBef>
                <a:spcPts val="600"/>
              </a:spcBef>
            </a:pP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Egészségnapok </a:t>
            </a:r>
          </a:p>
          <a:p>
            <a:pPr>
              <a:spcBef>
                <a:spcPts val="600"/>
              </a:spcBef>
            </a:pP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Gyermeknap</a:t>
            </a:r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Kép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0782"/>
            <a:ext cx="1413459" cy="154424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44298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887585" y="1256181"/>
            <a:ext cx="6856198" cy="674381"/>
          </a:xfrm>
        </p:spPr>
        <p:txBody>
          <a:bodyPr>
            <a:normAutofit fontScale="90000"/>
          </a:bodyPr>
          <a:lstStyle/>
          <a:p>
            <a:r>
              <a:rPr lang="hu-HU" b="1" dirty="0"/>
              <a:t>Témahetek: </a:t>
            </a:r>
          </a:p>
        </p:txBody>
      </p:sp>
      <p:pic>
        <p:nvPicPr>
          <p:cNvPr id="4" name="Kép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131" y="-64582"/>
            <a:ext cx="1413459" cy="1544247"/>
          </a:xfrm>
          <a:prstGeom prst="rect">
            <a:avLst/>
          </a:prstGeom>
          <a:noFill/>
        </p:spPr>
      </p:pic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216130" y="1479664"/>
            <a:ext cx="11732029" cy="5134495"/>
          </a:xfrm>
        </p:spPr>
        <p:txBody>
          <a:bodyPr>
            <a:normAutofit/>
          </a:bodyPr>
          <a:lstStyle/>
          <a:p>
            <a:endParaRPr lang="hu-HU" sz="17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11/2019. </a:t>
            </a:r>
            <a:r>
              <a:rPr lang="it-IT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EMMI rendelet</a:t>
            </a:r>
            <a:r>
              <a:rPr lang="hu-H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2019/2020. tanév rendjéről</a:t>
            </a:r>
            <a:r>
              <a:rPr lang="hu-H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9. § </a:t>
            </a:r>
            <a:r>
              <a:rPr lang="hu-H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 A nevelési-oktatási intézmények működéséről és a köznevelési intézmények névhasználatáról szóló 20/2012. (VIII. 31.) EMMI rendelet (a továbbiakban: miniszteri rendelet) 7. § (4) bekezdése szerinti projektoktatást lehetővé tevő témaheteket a tanítási évben az oktatásért felelős miniszter az alábbi időpontok szerint hirdeti meg:</a:t>
            </a:r>
          </a:p>
          <a:p>
            <a:endParaRPr lang="hu-H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17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hu-H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„Pénz7” pénzügyi és vállalkozói témahét 2020. március 2-6. között</a:t>
            </a:r>
            <a:r>
              <a:rPr lang="hu-H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Felső: Liszkai Andi, Alsó: Kiszelyné Rábai Réka</a:t>
            </a:r>
          </a:p>
          <a:p>
            <a:endParaRPr lang="hu-HU" sz="1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17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hu-H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Digitális Témahét 2020. március 23-27. </a:t>
            </a:r>
            <a:r>
              <a:rPr lang="hu-H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között. Felelős: Berke Lóránd</a:t>
            </a:r>
          </a:p>
          <a:p>
            <a:endParaRPr lang="hu-HU" sz="1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17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hu-H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Fenntarthatósági Témahét 2020. április 20-24. között</a:t>
            </a:r>
            <a:r>
              <a:rPr lang="hu-H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Felelős: Kövér Éva (Környezetvédelmi </a:t>
            </a:r>
            <a:r>
              <a:rPr lang="hu-HU" sz="17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mkv</a:t>
            </a:r>
            <a:r>
              <a:rPr lang="hu-H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endParaRPr lang="hu-H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 A nevelési-oktatási intézmény a munkatervében meghatározott módon részt vehet a témahetekhez kapcsolódó programokon, továbbá a tantervben előírt, az adott témával összefüggő tanítási órákat, valamint egyéb foglalkozásokat a témahét keretében megszervezheti.</a:t>
            </a:r>
          </a:p>
          <a:p>
            <a:endParaRPr lang="hu-HU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126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22932" y="731521"/>
            <a:ext cx="9078468" cy="696768"/>
          </a:xfrm>
        </p:spPr>
        <p:txBody>
          <a:bodyPr>
            <a:normAutofit fontScale="90000"/>
          </a:bodyPr>
          <a:lstStyle/>
          <a:p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Országos mérések:</a:t>
            </a:r>
          </a:p>
        </p:txBody>
      </p:sp>
      <p:pic>
        <p:nvPicPr>
          <p:cNvPr id="4" name="Kép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131" y="-115959"/>
            <a:ext cx="1413459" cy="1544247"/>
          </a:xfrm>
          <a:prstGeom prst="rect">
            <a:avLst/>
          </a:prstGeom>
          <a:noFill/>
        </p:spPr>
      </p:pic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216131" y="1479665"/>
            <a:ext cx="11747269" cy="5378335"/>
          </a:xfrm>
        </p:spPr>
        <p:txBody>
          <a:bodyPr>
            <a:noAutofit/>
          </a:bodyPr>
          <a:lstStyle/>
          <a:p>
            <a:r>
              <a:rPr lang="hu-H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</a:t>
            </a:r>
            <a:r>
              <a:rPr lang="hu-H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Nkt. 80. § (1) bekezdése alapján, a miniszteri rendelet 79. § (6) bekezdésében meghatározott méréseket, értékeléseket a 2019/2020. tanévben a Hivatal szervezi meg </a:t>
            </a:r>
            <a:r>
              <a:rPr lang="hu-H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2020. május 27. </a:t>
            </a:r>
            <a:r>
              <a:rPr lang="hu-H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napjára (Kompetencia mérés)</a:t>
            </a:r>
            <a:r>
              <a:rPr lang="hu-H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hu-H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mérés napja tanítási napnak minősül, amelyet az érintett tanulók a mérésben való részvétellel teljesítenek, további kötelező tanórai foglalkozás a művészeti és a testnevelésórák kivételével számukra nem szervezhető. </a:t>
            </a:r>
            <a:r>
              <a:rPr lang="hu-H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méréshez szükséges adatokat az érintett iskolák a Hivatal részére 2019. november 22-ig küldik meg</a:t>
            </a:r>
            <a:r>
              <a:rPr lang="hu-H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Hivatal által meghatározott </a:t>
            </a:r>
            <a:r>
              <a:rPr lang="hu-H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módon.</a:t>
            </a:r>
          </a:p>
          <a:p>
            <a:r>
              <a:rPr lang="hu-H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</a:t>
            </a:r>
            <a:r>
              <a:rPr lang="hu-H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§</a:t>
            </a:r>
            <a:r>
              <a:rPr lang="hu-H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(5) az iskolák hatodik és nyolcadik évfolyamán angol vagy német nyelvet első </a:t>
            </a:r>
            <a:r>
              <a:rPr lang="hu-H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idegen nyelv</a:t>
            </a:r>
            <a:r>
              <a:rPr lang="hu-H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ként tanulók körében le kell folytatni a Hivatal által szervezett írásbeli idegen nyelvi mérést. A tanulók idegen nyelvi szövegértési készségeit vizsgáló mérőeszközöket a Hivatal készíti el, a mérést az iskola pedagógusai </a:t>
            </a:r>
            <a:r>
              <a:rPr lang="hu-H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2020. május 20</a:t>
            </a:r>
            <a:r>
              <a:rPr lang="hu-H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-án végzik el a Hivatal által az iskolákhoz eljuttatott mérőeszközök alkalmazásával. Az iskola a mérést saját döntése alapján kiegészítheti az idegen nyelvi szóbeli tudásfelméréssel is az érintett tanulóknál. </a:t>
            </a:r>
            <a:endParaRPr lang="hu-HU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</a:t>
            </a:r>
            <a:r>
              <a:rPr lang="hu-H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§</a:t>
            </a:r>
            <a:r>
              <a:rPr lang="hu-H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A tanuló eltérő ütemű fejlődéséből, fejlesztési szükségleteiből fakadó egyéni hátrányok csökkentése, továbbá az alapkészségek sikeres megalapozása és kibontakoztatása érdekében az általános iskolák </a:t>
            </a:r>
            <a:r>
              <a:rPr lang="hu-H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2019. október 11-ig felmérik </a:t>
            </a:r>
            <a:r>
              <a:rPr lang="hu-H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azon első évfolyamos tanulóik körét, akiknél az óvodai jelzések vagy a tanév kezdete óta szerzett tapasztalatok alapján az alapkészségek fejlesztését hangsúlyosabban kell a későbbiekben támogatni, és ezért a tanító indokoltnak látja az azt elősegítő pedagógiai tevékenység megalapozásához a Diagnosztikus fejlődésvizsgáló rendszer alkalmazását. </a:t>
            </a:r>
            <a:r>
              <a:rPr lang="hu-H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igazgatók 2019. október 25-ig</a:t>
            </a:r>
            <a:r>
              <a:rPr lang="hu-H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Hivatal által meghatározott módon </a:t>
            </a:r>
            <a:r>
              <a:rPr lang="hu-H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jelentik a Hivatalnak az érintett tanulók létszámát</a:t>
            </a:r>
            <a:r>
              <a:rPr lang="hu-H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Az e bekezdésben meghatározott </a:t>
            </a:r>
            <a:r>
              <a:rPr lang="hu-H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vizsgálatokat az iskoláknak a kiválasztott tanulókkal 2019. november 29-ig kell elvégezniük</a:t>
            </a:r>
            <a:r>
              <a:rPr lang="hu-H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hu-H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2019/2020. tanévben az Nkt. 80. § (9) bekezdése alapján, országos mérés, értékelés keretében a tanulók fizikai állapotának és edzettségének vizsgálatát az iskoláknak - az 1-4. évfolyamon, valamint a felnőttoktatásban tanulók kivételével - a nappali rendszerű iskolai oktatásban részt vevő tanulók esetében </a:t>
            </a:r>
            <a:r>
              <a:rPr lang="hu-H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2020. január 8. és 2020. április 24. között kell megszervezniük</a:t>
            </a:r>
            <a:r>
              <a:rPr lang="hu-H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 mérés eredményeit az érintett iskolák </a:t>
            </a:r>
            <a:r>
              <a:rPr lang="hu-H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2020. május 29-ig töltik fel a NETFIT rendszerbe</a:t>
            </a:r>
            <a:r>
              <a:rPr lang="hu-H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hu-HU" sz="15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49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06705" y="597100"/>
            <a:ext cx="9144001" cy="1073285"/>
          </a:xfrm>
        </p:spPr>
        <p:txBody>
          <a:bodyPr>
            <a:normAutofit/>
          </a:bodyPr>
          <a:lstStyle/>
          <a:p>
            <a:r>
              <a:rPr lang="hu-HU" sz="32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Egyebek:</a:t>
            </a:r>
            <a:endParaRPr lang="hu-HU" sz="32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8189" y="1388226"/>
            <a:ext cx="12028516" cy="5403272"/>
          </a:xfrm>
        </p:spPr>
        <p:txBody>
          <a:bodyPr>
            <a:normAutofit fontScale="92500" lnSpcReduction="10000"/>
          </a:bodyPr>
          <a:lstStyle/>
          <a:p>
            <a:r>
              <a:rPr lang="hu-HU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2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tartósan </a:t>
            </a:r>
            <a:r>
              <a:rPr lang="hu-HU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külföldön tartózkodó diák tanulói </a:t>
            </a:r>
            <a:r>
              <a:rPr lang="hu-HU" sz="2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jogviszonya</a:t>
            </a:r>
            <a:endParaRPr lang="hu-HU" sz="2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hu-HU" sz="2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 a tanuló külföldön teljesíti tankötelezettségét, és ezt bejelentette a köznevelési közfeladatokat ellátó hatóságnak</a:t>
            </a:r>
            <a:endParaRPr lang="hu-HU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Ebben az esetben a tanuló fennálló tankötelezettségét külföldön teljesíti, ezt a szülő a jogszabályoknak megfelelően bejelentette a hatóságnak, ezért az intézményünkben fennálló tanulói jogviszonyát szüneteltetjük. </a:t>
            </a:r>
            <a:r>
              <a:rPr lang="hu-H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Nem kell, sőt nem is szabad kijelenteni a KIR Személyi Nyilvántartásából. Ennek oka a köznevelési törvény 91. § (3) bekezdésében foglalt, már idézett rendelkezés, amely szerint </a:t>
            </a:r>
            <a:r>
              <a:rPr lang="hu-HU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„A külföldi tanulmányok alatt a tanuló magyarországi tanulói jogviszonya szünetel, kivéve, ha tanulmányait magántanulóként Magyarországon folytatja.”</a:t>
            </a:r>
            <a:r>
              <a:rPr lang="hu-H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Tehát nem megszűnik, csupán szünetel</a:t>
            </a:r>
            <a:r>
              <a:rPr lang="hu-H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hu-H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R. 95. § (7): A beírási naplóban szerepeltetni kell azokat a tanulókat is, akik tankötelezettségüket külföldön teljesítik, továbbá azokat is, akik az iskolai kötelező tanórai foglalkozásokon való részvétel alól felmentést kaptak. Ennek tényét a határozat számával szerepeltetni kell a beírási napló megjegyzés rovatában</a:t>
            </a:r>
          </a:p>
          <a:p>
            <a:endParaRPr lang="hu-HU" dirty="0"/>
          </a:p>
        </p:txBody>
      </p:sp>
      <p:pic>
        <p:nvPicPr>
          <p:cNvPr id="4" name="Kép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131" y="-64582"/>
            <a:ext cx="1413459" cy="154424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97487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241069" y="1512916"/>
            <a:ext cx="1175419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EGYEBEK: </a:t>
            </a:r>
          </a:p>
          <a:p>
            <a:endParaRPr lang="hu-HU" sz="2000" b="1" dirty="0" smtClean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köznevelésről szóló 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törvény 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Nkt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45. § (3) bekezdés szerint: „A tankötelezettség annak a tanévnek a végéig tart, amelyben a tanuló betölti a tizenhatodik életévét.” A tankötelezettség általános iskolában, középfokú iskolában, Köznevelési és Szakképzési Hídprogram keretében, valamint fejlesztő nevelés-oktatásban teljesíthető.</a:t>
            </a:r>
          </a:p>
          <a:p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szülő kötelessége (büntetőjogi felelőssége) biztosítsa gyermeke tankötelezettségének teljesítését. [</a:t>
            </a:r>
            <a:r>
              <a:rPr 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Nkt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72. § (1)</a:t>
            </a:r>
          </a:p>
          <a:p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tanuló tankötelezettsége 2012. szeptember 3-án, a 16. születésnapját követő napon valóban megszűnt, de ez nem jelenti azt, hogy tanulói jogviszonya is megszűnt volna. Az </a:t>
            </a:r>
            <a:r>
              <a:rPr 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Nkt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52. § (2)/g szakasza ugyanis úgy rendelkezik, hogy a nem tanköteles tanuló jogviszonya akkor szűnik meg, ha a tanuló szülője – a tanuló egyetértésével – bejelenti, hogy tanulmányait meg kívánja szüntetni.</a:t>
            </a:r>
          </a:p>
          <a:p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 a tanuló az adott tanévben  betöltötte  a 17. életévét, a 60.§ (2) bekezdése alapján 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attól 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évtől kezdve csak a felnőttoktatásban kezdhet új tanévet.</a:t>
            </a:r>
          </a:p>
          <a:p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tanulói jogviszony megszűnéséről az iskola írásban értesíti a tanulót, kiskorú tanuló esetén a szülőt.</a:t>
            </a:r>
          </a:p>
        </p:txBody>
      </p:sp>
      <p:pic>
        <p:nvPicPr>
          <p:cNvPr id="3" name="Kép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131" y="-64582"/>
            <a:ext cx="1413459" cy="154424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56339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7639" y="1479665"/>
            <a:ext cx="11877503" cy="5270269"/>
          </a:xfrm>
        </p:spPr>
        <p:txBody>
          <a:bodyPr>
            <a:normAutofit/>
          </a:bodyPr>
          <a:lstStyle/>
          <a:p>
            <a:r>
              <a:rPr lang="hu-HU" sz="66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Eredményekkel, egészséggel, jókedvvel teli, sikeres tanévet kívánok </a:t>
            </a:r>
            <a:r>
              <a:rPr lang="hu-HU" sz="6600" b="1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mindannyiunknak</a:t>
            </a:r>
            <a:r>
              <a:rPr lang="hu-HU" sz="6600" b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br>
              <a:rPr lang="hu-HU" sz="6600" b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66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66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Orbán István</a:t>
            </a:r>
            <a:br>
              <a:rPr lang="hu-H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intézményvezető</a:t>
            </a:r>
            <a:endParaRPr lang="hu-HU" sz="6000" dirty="0"/>
          </a:p>
        </p:txBody>
      </p:sp>
      <p:pic>
        <p:nvPicPr>
          <p:cNvPr id="3" name="Kép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131" y="-64582"/>
            <a:ext cx="1413459" cy="154424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70149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54778" y="1361841"/>
            <a:ext cx="9133730" cy="683090"/>
          </a:xfrm>
        </p:spPr>
        <p:txBody>
          <a:bodyPr>
            <a:normAutofit fontScale="90000"/>
          </a:bodyPr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Jogszabályi változások: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>
          <a:xfrm>
            <a:off x="257695" y="2044931"/>
            <a:ext cx="11368937" cy="4521297"/>
          </a:xfrm>
        </p:spPr>
        <p:txBody>
          <a:bodyPr>
            <a:normAutofit/>
          </a:bodyPr>
          <a:lstStyle/>
          <a:p>
            <a:endParaRPr lang="hu-H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köznevelési törvény 2019. évi módosítása nagyon sok ponton érinti az iskolák </a:t>
            </a:r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működését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 módosított előírások kisebb része 2019. július 26-án lépett hatályba, de a legfontosabb módosítások 2019. szeptember 1-jétől érvényesek. Megszűnt a magántanulói jogviszony, lehetőség nyílt a pótlékok felső határának emelésére, </a:t>
            </a:r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megnövekedett 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óraadók heti maximális óraszáma, </a:t>
            </a:r>
            <a:r>
              <a:rPr lang="hu-H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2020-tól minden nappali tagozatos tanuló térítésmentesen kapja a tankönyveit. </a:t>
            </a:r>
          </a:p>
        </p:txBody>
      </p:sp>
      <p:pic>
        <p:nvPicPr>
          <p:cNvPr id="5" name="Kép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131" y="-64582"/>
            <a:ext cx="1413459" cy="154424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50116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magántanulói státus eltörlése és az egyéni munkarend </a:t>
            </a:r>
            <a:r>
              <a:rPr lang="hu-HU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bevezetése</a:t>
            </a:r>
          </a:p>
          <a:p>
            <a:pPr marL="0" indent="0">
              <a:buNone/>
            </a:pP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módosított köznevelési törvény 2019. szeptember 1-jei hatályba lépéssel megszüntette azt a lehetőséget, hogy a tanulók tankötelezettségüket magántanulói jogviszonyban teljesíthessék. </a:t>
            </a:r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augusztus 31-ig a tanuló számára a magántanulói jogviszonyt határozatában az intézmény igazgatója </a:t>
            </a:r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engedélyezheti. 2019/2020 tanév 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első napjától azonban nem létezik magántanulói jogviszony, annak helyébe – lényeges változásokkal – a tanuló számára engedélyezhető „egyéni munkarend” lép.</a:t>
            </a:r>
          </a:p>
        </p:txBody>
      </p:sp>
      <p:pic>
        <p:nvPicPr>
          <p:cNvPr id="3" name="Kép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131" y="-64582"/>
            <a:ext cx="1413459" cy="154424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08806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99753" y="1421476"/>
            <a:ext cx="11493628" cy="5061625"/>
          </a:xfrm>
        </p:spPr>
        <p:txBody>
          <a:bodyPr>
            <a:noAutofit/>
          </a:bodyPr>
          <a:lstStyle/>
          <a:p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</a:t>
            </a:r>
            <a:r>
              <a:rPr lang="hu-H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Nkt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módosult 45. § (5) bekezdése 2019. szeptember 1-jétől a következő tartalommal érvényes</a:t>
            </a: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Nkt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45. § (5):  A tankötelezettség iskolába járással teljesíthető. Ha a tanuló egyéni adottsága, sajátos helyzete indokolja, és a tanuló fejlődése, tanulmányainak eredményes folytatása és befejezése szempontjából előnyös, a tankötelezettség teljesítése céljából határozott időre egyéni munkarend kérelmezhető. A szülő, nagykorú tanuló esetén a tanuló a kérelmet a tanévet megelőző június 15-éig nyújthatja be a felmentést engedélyező szervhez. Ezen időpontot követően csak abban az esetben nyújtható be kérelem, ha a tankötelezettség iskolába járással történő teljesítését megakadályozó körülmény merül fel. Jogszabályban meghatározott esetben az egyéni munkarendet biztosítani kell. </a:t>
            </a:r>
          </a:p>
        </p:txBody>
      </p:sp>
      <p:pic>
        <p:nvPicPr>
          <p:cNvPr id="3" name="Kép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131" y="-64582"/>
            <a:ext cx="1413459" cy="154424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92175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0" y="1305099"/>
            <a:ext cx="12119956" cy="5428210"/>
          </a:xfrm>
        </p:spPr>
        <p:txBody>
          <a:bodyPr>
            <a:noAutofit/>
          </a:bodyPr>
          <a:lstStyle/>
          <a:p>
            <a:pPr algn="just"/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Értékelve a változást láthatjuk, hogy szó sincs arról, hogy csupán a magántanulói jogviszony helyett az egyéni munkarend kifejezés került a törvénybe. Az eddigiekben a magántanulói jogviszonyt a szülő vagy nagykorú tanuló kérelmére az intézményvezető engedélyezhette abban az esetben, ha az „nem volt hátrányos” a tanuló számára. Szeptember 1-jétől a hivatal engedélyezheti az egyéni munkarend szerinti tanulást abban az esetben, ha az a tanulmányok folytatása és befejezése szempontjából „előnyös” a tanuló számára. </a:t>
            </a: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egyéni munkarend határozott időre kérelmezhető. Az eddigiekben bármely időpontban lehetett kérelmezni a magántanulói jogviszony létesítését, az új tanév első napjától azonban a szülő </a:t>
            </a: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egyéni munkarend határozott időre történő engedélyezése iránti kérelmet az adott tanév első napját megelőző június hónap 15. napjáig nyújthatja be a felmentést engedélyező hivatalhoz. A június 15-i időpontot követően csak abban az esetben lehet kérelmet benyújtani, ha a kitűzött időpontot követően a rendes tanulói jogviszony iskolába járással történő teljesítésnek akadálya merül föl. Ilyen lehet az, ha a tanuló családjával külföldre költözik, ha egészségi állapotában méltánylást igénylő lényeges változás lép föl, vagy ha balesetet szenved.</a:t>
            </a:r>
          </a:p>
        </p:txBody>
      </p:sp>
      <p:pic>
        <p:nvPicPr>
          <p:cNvPr id="3" name="Kép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131" y="-64582"/>
            <a:ext cx="1413459" cy="154424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45670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0" y="1363287"/>
            <a:ext cx="12192000" cy="5494713"/>
          </a:xfrm>
        </p:spPr>
        <p:txBody>
          <a:bodyPr>
            <a:noAutofit/>
          </a:bodyPr>
          <a:lstStyle/>
          <a:p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köznevelési törvény 45. § (6) bekezdésének új rendelkezései szerint az egyéni munkarendet engedélyező hivatal dönthet arról, hogy engedélyezi-e a tanuló számára az egyéni munkarendet vagy sem. Az engedélyezési eljárás során a felmentést engedélyező szerv megkeresheti a gyámhatóságot, a gyermekjóléti szolgálatot, az iskolaigazgatót, gyermekvédelmi gondoskodásban részesülő tanuló esetén pedig a gyermekvédelmi gyámot</a:t>
            </a: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hivatal engedélye alapján a tankötelezettségét egyéni munkarendben folytató tanulónak természetesen minden tantárgyból osztályozó vizsgát kell tennie, hiszen a napi iskolába járás alóli mentesség birtokában általában nem jár iskolába, és így évközi osztályzatai sincsenek. </a:t>
            </a:r>
            <a:endParaRPr lang="hu-H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eddigiekkel szemben azonban szigorodtak az osztályozó vizsgával kapcsolatos előírások az alábbiak szerint.</a:t>
            </a:r>
          </a:p>
        </p:txBody>
      </p:sp>
      <p:pic>
        <p:nvPicPr>
          <p:cNvPr id="3" name="Kép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131" y="-64582"/>
            <a:ext cx="1413459" cy="154424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72288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141315" y="1828800"/>
            <a:ext cx="11986953" cy="5361709"/>
          </a:xfrm>
        </p:spPr>
        <p:txBody>
          <a:bodyPr>
            <a:noAutofit/>
          </a:bodyPr>
          <a:lstStyle/>
          <a:p>
            <a:r>
              <a:rPr lang="hu-H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Nkt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45. § (6a):  Ha az egyéni munkarendben tanuló neki felróható okból két alkalommal nem jelenik meg az osztályozó vizsgán, vagy két alkalommal nem teljesíti a tanulmányi követelményeket, az iskola igazgatója értesíti a felmentést engedélyező szervet, és a tanuló a következő félévtől csak iskolába járással teljesítheti a tankötelezettségét.</a:t>
            </a:r>
          </a:p>
          <a:p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Amennyiben a hivatal döntésével kapcsolatban az érintett szülő vagy nagykorú tanuló az eljárási törvényességét kifogásolja, a döntés ellen közigazgatási pert kezdeményezhet, amelyet a döntés közlésétől számított tizenöt napon belül lehet megindítani. A felmentést engedélyező szerv döntését azonban a bíróság nem változtathatja meg, legföljebb új határozat kibocsátására kötelezheti a hivatalt.</a:t>
            </a:r>
          </a:p>
        </p:txBody>
      </p:sp>
      <p:pic>
        <p:nvPicPr>
          <p:cNvPr id="3" name="Kép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131" y="-64582"/>
            <a:ext cx="1413459" cy="154424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81814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388225"/>
            <a:ext cx="12111643" cy="5386648"/>
          </a:xfrm>
        </p:spPr>
        <p:txBody>
          <a:bodyPr>
            <a:normAutofit/>
          </a:bodyPr>
          <a:lstStyle/>
          <a:p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45. § (8) bekezdés (2020. 01.01.): az OH hatáskörébe utalja a tankötelesek nyilvántartását, a felmentést (nem egyéni munkarendet!) engedélyező szerv hatáskörébe utalja a tankötelezettség teljesítésének elrendelését és felügyeletét</a:t>
            </a:r>
          </a:p>
          <a:p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2020. szeptember 1-jén hatályba lép a köznevelési törvény módosított 46. § (5) bekezdése, amely arról rendelkezik, hogy a köznevelés nappali rendszerű iskolai oktatásában az állam biztosítja, hogy a tanuló számára a tankönyvek térítésmentesen álljanak rendelkezésre. Ez azt jelenti, hogy az ingyenes tankönyvellátás a 2020/2021-es tanévtől kiterjed már nem csak az 1-8. évfolyamos tanulókra lesz érvényes, hanem a nappali tagozatos általános- és középiskolák teljes képzési idejére.</a:t>
            </a:r>
          </a:p>
        </p:txBody>
      </p:sp>
      <p:pic>
        <p:nvPicPr>
          <p:cNvPr id="4" name="Kép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131" y="-64582"/>
            <a:ext cx="1413459" cy="154424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05049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60029-painting-template-16x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Back_to_School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Back_to_School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3485788-A8A7-4A59-A508-5F918119F4B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160029-painting-template-16x9</Template>
  <TotalTime>0</TotalTime>
  <Words>3491</Words>
  <Application>Microsoft Office PowerPoint</Application>
  <PresentationFormat>Szélesvásznú</PresentationFormat>
  <Paragraphs>213</Paragraphs>
  <Slides>29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29</vt:i4>
      </vt:variant>
    </vt:vector>
  </HeadingPairs>
  <TitlesOfParts>
    <vt:vector size="34" baseType="lpstr">
      <vt:lpstr>Arial</vt:lpstr>
      <vt:lpstr>Calibri</vt:lpstr>
      <vt:lpstr>Cambria</vt:lpstr>
      <vt:lpstr>Times New Roman</vt:lpstr>
      <vt:lpstr>160029-painting-template-16x9</vt:lpstr>
      <vt:lpstr>Tanévnyitó értekezlet</vt:lpstr>
      <vt:lpstr>PowerPoint-bemutató</vt:lpstr>
      <vt:lpstr>Jogszabályi változások: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Kormányrendeletek módosítása</vt:lpstr>
      <vt:lpstr>Kormányrendeletek módosítása</vt:lpstr>
      <vt:lpstr>A tanév helyi rendje:11/2019. (VII. 3.) EMMI rendelet a 2019/2020. tanév rendjéről</vt:lpstr>
      <vt:lpstr>2019/2020. tanév rendje(11/2019. (VII. 3.) EMMI rendelet)</vt:lpstr>
      <vt:lpstr>Tanítás nélküli munkanapok felhasználása:</vt:lpstr>
      <vt:lpstr>Tanulmányi versenyek:</vt:lpstr>
      <vt:lpstr>Támogatott országos versenyek</vt:lpstr>
      <vt:lpstr>Munkaközösségek által tervezett versenyek:</vt:lpstr>
      <vt:lpstr>Megrendezni kívánt helyi/térségi rendezvények versenyek:</vt:lpstr>
      <vt:lpstr>Tervezett rendezvények:</vt:lpstr>
      <vt:lpstr>Témahetek: </vt:lpstr>
      <vt:lpstr>Országos mérések:</vt:lpstr>
      <vt:lpstr>Egyebek:</vt:lpstr>
      <vt:lpstr>PowerPoint-bemutató</vt:lpstr>
      <vt:lpstr>Eredményekkel, egészséggel, jókedvvel teli, sikeres tanévet kívánok mindannyiunknak!  Orbán István intézményvezető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2015-08-21T14:18:52Z</dcterms:created>
  <dcterms:modified xsi:type="dcterms:W3CDTF">2019-08-30T11:54:47Z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TC028952699991</vt:lpwstr>
  </property>
</Properties>
</file>