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2" r:id="rId8"/>
    <p:sldId id="263" r:id="rId9"/>
    <p:sldId id="264" r:id="rId10"/>
    <p:sldId id="265" r:id="rId11"/>
    <p:sldId id="268" r:id="rId12"/>
    <p:sldId id="266" r:id="rId13"/>
    <p:sldId id="269" r:id="rId14"/>
    <p:sldId id="270" r:id="rId15"/>
    <p:sldId id="271" r:id="rId16"/>
    <p:sldId id="272" r:id="rId17"/>
    <p:sldId id="26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5863-D301-4DCF-BC2E-088D29306786}" type="datetimeFigureOut">
              <a:rPr lang="hu-HU" smtClean="0"/>
              <a:t>2019. 01. 22.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A49-8FC6-4E55-88C5-230B04E110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6216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5863-D301-4DCF-BC2E-088D29306786}" type="datetimeFigureOut">
              <a:rPr lang="hu-HU" smtClean="0"/>
              <a:t>2019. 01. 22.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A49-8FC6-4E55-88C5-230B04E110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5991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5863-D301-4DCF-BC2E-088D29306786}" type="datetimeFigureOut">
              <a:rPr lang="hu-HU" smtClean="0"/>
              <a:t>2019. 01. 22.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A49-8FC6-4E55-88C5-230B04E11041}" type="slidenum">
              <a:rPr lang="hu-HU" smtClean="0"/>
              <a:t>‹#›</a:t>
            </a:fld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1703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5863-D301-4DCF-BC2E-088D29306786}" type="datetimeFigureOut">
              <a:rPr lang="hu-HU" smtClean="0"/>
              <a:t>2019. 01. 22.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A49-8FC6-4E55-88C5-230B04E110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3759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5863-D301-4DCF-BC2E-088D29306786}" type="datetimeFigureOut">
              <a:rPr lang="hu-HU" smtClean="0"/>
              <a:t>2019. 01. 22.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A49-8FC6-4E55-88C5-230B04E11041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0670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5863-D301-4DCF-BC2E-088D29306786}" type="datetimeFigureOut">
              <a:rPr lang="hu-HU" smtClean="0"/>
              <a:t>2019. 01. 22.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A49-8FC6-4E55-88C5-230B04E110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8178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5863-D301-4DCF-BC2E-088D29306786}" type="datetimeFigureOut">
              <a:rPr lang="hu-HU" smtClean="0"/>
              <a:t>2019. 01. 22.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A49-8FC6-4E55-88C5-230B04E110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6393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5863-D301-4DCF-BC2E-088D29306786}" type="datetimeFigureOut">
              <a:rPr lang="hu-HU" smtClean="0"/>
              <a:t>2019. 01. 22.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A49-8FC6-4E55-88C5-230B04E110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6905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5863-D301-4DCF-BC2E-088D29306786}" type="datetimeFigureOut">
              <a:rPr lang="hu-HU" smtClean="0"/>
              <a:t>2019. 01. 22.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A49-8FC6-4E55-88C5-230B04E110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453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5863-D301-4DCF-BC2E-088D29306786}" type="datetimeFigureOut">
              <a:rPr lang="hu-HU" smtClean="0"/>
              <a:t>2019. 01. 22.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A49-8FC6-4E55-88C5-230B04E110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039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5863-D301-4DCF-BC2E-088D29306786}" type="datetimeFigureOut">
              <a:rPr lang="hu-HU" smtClean="0"/>
              <a:t>2019. 01. 22.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A49-8FC6-4E55-88C5-230B04E110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7697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5863-D301-4DCF-BC2E-088D29306786}" type="datetimeFigureOut">
              <a:rPr lang="hu-HU" smtClean="0"/>
              <a:t>2019. 01. 22.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A49-8FC6-4E55-88C5-230B04E110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202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5863-D301-4DCF-BC2E-088D29306786}" type="datetimeFigureOut">
              <a:rPr lang="hu-HU" smtClean="0"/>
              <a:t>2019. 01. 22.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A49-8FC6-4E55-88C5-230B04E110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8643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5863-D301-4DCF-BC2E-088D29306786}" type="datetimeFigureOut">
              <a:rPr lang="hu-HU" smtClean="0"/>
              <a:t>2019. 01. 22.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A49-8FC6-4E55-88C5-230B04E110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4720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5863-D301-4DCF-BC2E-088D29306786}" type="datetimeFigureOut">
              <a:rPr lang="hu-HU" smtClean="0"/>
              <a:t>2019. 01. 22.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A49-8FC6-4E55-88C5-230B04E110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6745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5863-D301-4DCF-BC2E-088D29306786}" type="datetimeFigureOut">
              <a:rPr lang="hu-HU" smtClean="0"/>
              <a:t>2019. 01. 22.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A49-8FC6-4E55-88C5-230B04E110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7857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35863-D301-4DCF-BC2E-088D29306786}" type="datetimeFigureOut">
              <a:rPr lang="hu-HU" smtClean="0"/>
              <a:t>2019. 01. 22.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EAF4A49-8FC6-4E55-88C5-230B04E1104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496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039008" y="1905539"/>
            <a:ext cx="7083974" cy="3338785"/>
          </a:xfrm>
        </p:spPr>
        <p:txBody>
          <a:bodyPr/>
          <a:lstStyle/>
          <a:p>
            <a:pPr algn="ctr"/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/>
              <a:t/>
            </a:r>
            <a:br>
              <a:rPr lang="hu-HU" sz="3200" dirty="0"/>
            </a:br>
            <a:r>
              <a:rPr lang="hu-HU" sz="3200" dirty="0"/>
              <a:t>NTP-CSSZP-18-0008 kódszámú </a:t>
            </a:r>
            <a:br>
              <a:rPr lang="hu-HU" sz="3200" dirty="0"/>
            </a:br>
            <a:r>
              <a:rPr lang="hu-HU" sz="3200" dirty="0"/>
              <a:t>„Tegyünk együtt tehetségeinkért!” című projekt megvalósítása </a:t>
            </a:r>
            <a:br>
              <a:rPr lang="hu-HU" sz="3200" dirty="0"/>
            </a:br>
            <a:r>
              <a:rPr lang="hu-HU" sz="3200" dirty="0"/>
              <a:t>a Szabó Pál Általános Iskola és Alapfokú Művészeti Iskolában</a:t>
            </a: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0"/>
            <a:ext cx="1409700" cy="13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http://www.emet.gov.hu/_userfiles/hirek/NTP/ntp_72_rg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380" y="5743027"/>
            <a:ext cx="28448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http://www.emet.gov.hu/_framework/provider/cachingdbfield/?exportid=aGF0YXJ0YWxhbnVs_a2Vw_ODY,&amp;magic=bzAxZXJzdGNpa282aGIzMnU4dmk4ZjV1cjE,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8830" y="5662110"/>
            <a:ext cx="3638550" cy="1104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5575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0"/>
            <a:ext cx="1409700" cy="13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http://www.emet.gov.hu/_framework/provider/cachingdbfield/?exportid=aGF0YXJ0YWxhbnVs_a2Vw_ODY,&amp;magic=bzAxZXJzdGNpa282aGIzMnU4dmk4ZjV1cjE,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3450" y="5719418"/>
            <a:ext cx="3638550" cy="110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42" y="84083"/>
            <a:ext cx="5962869" cy="447215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286" y="2126131"/>
            <a:ext cx="6578714" cy="3715945"/>
          </a:xfrm>
          <a:prstGeom prst="rect">
            <a:avLst/>
          </a:prstGeom>
        </p:spPr>
      </p:pic>
      <p:pic>
        <p:nvPicPr>
          <p:cNvPr id="8" name="Kép 7" descr="http://www.emet.gov.hu/_userfiles/hirek/NTP/ntp_72_rgb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05" y="6089375"/>
            <a:ext cx="2844800" cy="7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zövegdoboz 9"/>
          <p:cNvSpPr txBox="1"/>
          <p:nvPr/>
        </p:nvSpPr>
        <p:spPr>
          <a:xfrm>
            <a:off x="6456218" y="443345"/>
            <a:ext cx="2951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Fiatal tehetségeink bemutatkozása:</a:t>
            </a:r>
            <a:endParaRPr lang="hu-HU" sz="24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1191491" y="4738255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Berke Lóránd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6063811" y="6089375"/>
            <a:ext cx="2096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Balogh Nátán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16541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36" y="333166"/>
            <a:ext cx="5142857" cy="341904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5520" y="2844525"/>
            <a:ext cx="6400799" cy="3600450"/>
          </a:xfrm>
          <a:prstGeom prst="rect">
            <a:avLst/>
          </a:prstGeom>
        </p:spPr>
      </p:pic>
      <p:pic>
        <p:nvPicPr>
          <p:cNvPr id="4" name="Kép 3" descr="http://www.emet.gov.hu/_userfiles/hirek/NTP/ntp_72_rgb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05" y="6089375"/>
            <a:ext cx="28448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http://www.emet.gov.hu/_framework/provider/cachingdbfield/?exportid=aGF0YXJ0YWxhbnVs_a2Vw_ODY,&amp;magic=bzAxZXJzdGNpa282aGIzMnU4dmk4ZjV1cjE,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3450" y="5719418"/>
            <a:ext cx="3638550" cy="110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5209" y="96982"/>
            <a:ext cx="1409700" cy="13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zövegdoboz 6"/>
          <p:cNvSpPr txBox="1"/>
          <p:nvPr/>
        </p:nvSpPr>
        <p:spPr>
          <a:xfrm>
            <a:off x="5680364" y="795482"/>
            <a:ext cx="342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Molnár Anikó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83561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0"/>
            <a:ext cx="1409700" cy="13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http://www.emet.gov.hu/_framework/provider/cachingdbfield/?exportid=aGF0YXJ0YWxhbnVs_a2Vw_ODY,&amp;magic=bzAxZXJzdGNpa282aGIzMnU4dmk4ZjV1cjE,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3450" y="5719418"/>
            <a:ext cx="3638550" cy="110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60" y="283779"/>
            <a:ext cx="4307927" cy="574390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293" y="111577"/>
            <a:ext cx="4437079" cy="5916105"/>
          </a:xfrm>
          <a:prstGeom prst="rect">
            <a:avLst/>
          </a:prstGeom>
        </p:spPr>
      </p:pic>
      <p:pic>
        <p:nvPicPr>
          <p:cNvPr id="7" name="Kép 6" descr="http://www.emet.gov.hu/_userfiles/hirek/NTP/ntp_72_rgb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05" y="6089375"/>
            <a:ext cx="2844800" cy="7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zövegdoboz 4"/>
          <p:cNvSpPr txBox="1"/>
          <p:nvPr/>
        </p:nvSpPr>
        <p:spPr>
          <a:xfrm>
            <a:off x="2563091" y="415636"/>
            <a:ext cx="3948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Flashmob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235606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0"/>
            <a:ext cx="1409700" cy="13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http://www.emet.gov.hu/_userfiles/hirek/NTP/ntp_72_rg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05" y="6089375"/>
            <a:ext cx="28448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http://www.emet.gov.hu/_framework/provider/cachingdbfield/?exportid=aGF0YXJ0YWxhbnVs_a2Vw_ODY,&amp;magic=bzAxZXJzdGNpa282aGIzMnU4dmk4ZjV1cjE,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3450" y="5719418"/>
            <a:ext cx="3638550" cy="11042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2152"/>
          </a:xfrm>
        </p:spPr>
        <p:txBody>
          <a:bodyPr/>
          <a:lstStyle/>
          <a:p>
            <a:r>
              <a:rPr lang="hu-HU" dirty="0" smtClean="0"/>
              <a:t>Tehetséges diákjaink bemutatkozása: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690" y="1397000"/>
            <a:ext cx="6034297" cy="452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95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0"/>
            <a:ext cx="1409700" cy="13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http://www.emet.gov.hu/_userfiles/hirek/NTP/ntp_72_rg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05" y="6089375"/>
            <a:ext cx="28448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http://www.emet.gov.hu/_framework/provider/cachingdbfield/?exportid=aGF0YXJ0YWxhbnVs_a2Vw_ODY,&amp;magic=bzAxZXJzdGNpa282aGIzMnU4dmk4ZjV1cjE,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3450" y="5719418"/>
            <a:ext cx="3638550" cy="110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970" y="435007"/>
            <a:ext cx="7278806" cy="545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0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0"/>
            <a:ext cx="1409700" cy="13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http://www.emet.gov.hu/_userfiles/hirek/NTP/ntp_72_rg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05" y="6089375"/>
            <a:ext cx="28448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http://www.emet.gov.hu/_framework/provider/cachingdbfield/?exportid=aGF0YXJ0YWxhbnVs_a2Vw_ODY,&amp;magic=bzAxZXJzdGNpa282aGIzMnU4dmk4ZjV1cjE,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3450" y="5719418"/>
            <a:ext cx="3638550" cy="110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31" y="204716"/>
            <a:ext cx="3983590" cy="531145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051" y="1588232"/>
            <a:ext cx="5237249" cy="392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99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0"/>
            <a:ext cx="1409700" cy="13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http://www.emet.gov.hu/_userfiles/hirek/NTP/ntp_72_rg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05" y="6089375"/>
            <a:ext cx="28448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http://www.emet.gov.hu/_framework/provider/cachingdbfield/?exportid=aGF0YXJ0YWxhbnVs_a2Vw_ODY,&amp;magic=bzAxZXJzdGNpa282aGIzMnU4dmk4ZjV1cjE,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3450" y="5719418"/>
            <a:ext cx="3638550" cy="110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624" y="470848"/>
            <a:ext cx="6508826" cy="48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89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0"/>
            <a:ext cx="1409700" cy="13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http://www.emet.gov.hu/_userfiles/hirek/NTP/ntp_72_rg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05" y="6089375"/>
            <a:ext cx="28448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http://www.emet.gov.hu/_framework/provider/cachingdbfield/?exportid=aGF0YXJ0YWxhbnVs_a2Vw_ODY,&amp;magic=bzAxZXJzdGNpa282aGIzMnU4dmk4ZjV1cjE,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3450" y="5719418"/>
            <a:ext cx="3638550" cy="11042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1746810" y="1848188"/>
            <a:ext cx="8596668" cy="1091521"/>
          </a:xfrm>
        </p:spPr>
        <p:txBody>
          <a:bodyPr/>
          <a:lstStyle/>
          <a:p>
            <a:r>
              <a:rPr lang="hu-HU" dirty="0" smtClean="0"/>
              <a:t>KÖSZÖNÖM A FIGYELMET!</a:t>
            </a:r>
            <a:endParaRPr lang="hu-HU" dirty="0"/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>
          <a:xfrm>
            <a:off x="4764426" y="4555157"/>
            <a:ext cx="1622520" cy="418625"/>
          </a:xfrm>
        </p:spPr>
        <p:txBody>
          <a:bodyPr/>
          <a:lstStyle/>
          <a:p>
            <a:r>
              <a:rPr lang="hu-HU" dirty="0" smtClean="0"/>
              <a:t>2018. 11.10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48398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283780"/>
            <a:ext cx="8596668" cy="641131"/>
          </a:xfrm>
        </p:spPr>
        <p:txBody>
          <a:bodyPr/>
          <a:lstStyle/>
          <a:p>
            <a:r>
              <a:rPr lang="hu-HU" dirty="0" smtClean="0"/>
              <a:t>Megvalósított programok:</a:t>
            </a: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6697676"/>
              </p:ext>
            </p:extLst>
          </p:nvPr>
        </p:nvGraphicFramePr>
        <p:xfrm>
          <a:off x="677334" y="1208200"/>
          <a:ext cx="9790967" cy="4647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0285">
                  <a:extLst>
                    <a:ext uri="{9D8B030D-6E8A-4147-A177-3AD203B41FA5}">
                      <a16:colId xmlns:a16="http://schemas.microsoft.com/office/drawing/2014/main" val="879465882"/>
                    </a:ext>
                  </a:extLst>
                </a:gridCol>
                <a:gridCol w="1944523">
                  <a:extLst>
                    <a:ext uri="{9D8B030D-6E8A-4147-A177-3AD203B41FA5}">
                      <a16:colId xmlns:a16="http://schemas.microsoft.com/office/drawing/2014/main" val="1761730952"/>
                    </a:ext>
                  </a:extLst>
                </a:gridCol>
                <a:gridCol w="1986159">
                  <a:extLst>
                    <a:ext uri="{9D8B030D-6E8A-4147-A177-3AD203B41FA5}">
                      <a16:colId xmlns:a16="http://schemas.microsoft.com/office/drawing/2014/main" val="804672690"/>
                    </a:ext>
                  </a:extLst>
                </a:gridCol>
              </a:tblGrid>
              <a:tr h="806638">
                <a:tc>
                  <a:txBody>
                    <a:bodyPr/>
                    <a:lstStyle/>
                    <a:p>
                      <a:r>
                        <a:rPr lang="hu-HU" sz="2400" dirty="0" smtClean="0"/>
                        <a:t>Esemény:</a:t>
                      </a:r>
                      <a:endParaRPr lang="hu-H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 smtClean="0"/>
                        <a:t>Időpont:</a:t>
                      </a:r>
                      <a:endParaRPr lang="hu-H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 smtClean="0"/>
                        <a:t>Résztvevők:</a:t>
                      </a:r>
                      <a:endParaRPr lang="hu-H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980911"/>
                  </a:ext>
                </a:extLst>
              </a:tr>
              <a:tr h="363485">
                <a:tc>
                  <a:txBody>
                    <a:bodyPr/>
                    <a:lstStyle/>
                    <a:p>
                      <a:r>
                        <a:rPr lang="hu-HU" dirty="0" smtClean="0"/>
                        <a:t>Szülői klubfoglalkozás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2018.10.08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80+52 fő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329305"/>
                  </a:ext>
                </a:extLst>
              </a:tr>
              <a:tr h="363485">
                <a:tc>
                  <a:txBody>
                    <a:bodyPr/>
                    <a:lstStyle/>
                    <a:p>
                      <a:r>
                        <a:rPr lang="hu-HU" dirty="0" smtClean="0"/>
                        <a:t>Foglalkozások megtartása családtagok bevonásával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2018.10.09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80+97 fő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107722"/>
                  </a:ext>
                </a:extLst>
              </a:tr>
              <a:tr h="62738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Tehetséggondozó programok bemutatása szülők és más családtagok számára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2018.10.10</a:t>
                      </a:r>
                    </a:p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 smtClean="0"/>
                        <a:t>96+57 fő</a:t>
                      </a:r>
                    </a:p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318651"/>
                  </a:ext>
                </a:extLst>
              </a:tr>
              <a:tr h="1165144">
                <a:tc>
                  <a:txBody>
                    <a:bodyPr/>
                    <a:lstStyle/>
                    <a:p>
                      <a:r>
                        <a:rPr lang="hu-HU" dirty="0" smtClean="0"/>
                        <a:t>Fiatal tehetségek bemutatása: Molnár Anikó , Népművészet Remeke , bútorfestő; Balog Nátán </a:t>
                      </a:r>
                      <a:r>
                        <a:rPr lang="hu-HU" dirty="0" err="1" smtClean="0"/>
                        <a:t>fekvenyomó</a:t>
                      </a:r>
                      <a:r>
                        <a:rPr lang="hu-HU" dirty="0" smtClean="0"/>
                        <a:t> világbajnok; Berke </a:t>
                      </a:r>
                      <a:r>
                        <a:rPr lang="hu-HU" dirty="0" err="1" smtClean="0"/>
                        <a:t>Lórán</a:t>
                      </a:r>
                      <a:r>
                        <a:rPr lang="hu-HU" dirty="0" smtClean="0"/>
                        <a:t> Európa Bajnok </a:t>
                      </a:r>
                      <a:r>
                        <a:rPr lang="hu-HU" dirty="0" err="1" smtClean="0"/>
                        <a:t>Fekvenyomó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2018.10.10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59+44 fő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213519"/>
                  </a:ext>
                </a:extLst>
              </a:tr>
              <a:tr h="363485">
                <a:tc>
                  <a:txBody>
                    <a:bodyPr/>
                    <a:lstStyle/>
                    <a:p>
                      <a:r>
                        <a:rPr lang="nb-NO" dirty="0" smtClean="0"/>
                        <a:t>"Ki miben tehetség?" Mit tegyek, ha tehetséges a gyermekem?</a:t>
                      </a:r>
                      <a:r>
                        <a:rPr lang="hu-HU" dirty="0" smtClean="0"/>
                        <a:t> – tehetségeink bemutatkozása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2018.10.11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16+38 fő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571997"/>
                  </a:ext>
                </a:extLst>
              </a:tr>
              <a:tr h="363485">
                <a:tc>
                  <a:txBody>
                    <a:bodyPr/>
                    <a:lstStyle/>
                    <a:p>
                      <a:r>
                        <a:rPr lang="hu-HU" dirty="0" smtClean="0"/>
                        <a:t>"Gyere, táncolj még!„ - </a:t>
                      </a:r>
                      <a:r>
                        <a:rPr lang="hu-HU" dirty="0" err="1" smtClean="0"/>
                        <a:t>flashmob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2018.10.11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94+85 fő</a:t>
                      </a:r>
                    </a:p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995657"/>
                  </a:ext>
                </a:extLst>
              </a:tr>
            </a:tbl>
          </a:graphicData>
        </a:graphic>
      </p:graphicFrame>
      <p:pic>
        <p:nvPicPr>
          <p:cNvPr id="5" name="Kép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0"/>
            <a:ext cx="1409700" cy="13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http://www.emet.gov.hu/_userfiles/hirek/NTP/ntp_72_rg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953" y="5974255"/>
            <a:ext cx="28448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 descr="http://www.emet.gov.hu/_framework/provider/cachingdbfield/?exportid=aGF0YXJ0YWxhbnVs_a2Vw_ODY,&amp;magic=bzAxZXJzdGNpa282aGIzMnU4dmk4ZjV1cjE,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3450" y="5672621"/>
            <a:ext cx="3638550" cy="1104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967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71483"/>
          </a:xfrm>
        </p:spPr>
        <p:txBody>
          <a:bodyPr/>
          <a:lstStyle/>
          <a:p>
            <a:r>
              <a:rPr lang="hu-HU" dirty="0" smtClean="0"/>
              <a:t>Költségek elszámolása:</a:t>
            </a:r>
            <a:endParaRPr lang="hu-HU" dirty="0"/>
          </a:p>
        </p:txBody>
      </p:sp>
      <p:graphicFrame>
        <p:nvGraphicFramePr>
          <p:cNvPr id="7" name="Tartalom hely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5864479"/>
              </p:ext>
            </p:extLst>
          </p:nvPr>
        </p:nvGraphicFramePr>
        <p:xfrm>
          <a:off x="982663" y="1797292"/>
          <a:ext cx="8596312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9061">
                  <a:extLst>
                    <a:ext uri="{9D8B030D-6E8A-4147-A177-3AD203B41FA5}">
                      <a16:colId xmlns:a16="http://schemas.microsoft.com/office/drawing/2014/main" val="3931635392"/>
                    </a:ext>
                  </a:extLst>
                </a:gridCol>
                <a:gridCol w="2747251">
                  <a:extLst>
                    <a:ext uri="{9D8B030D-6E8A-4147-A177-3AD203B41FA5}">
                      <a16:colId xmlns:a16="http://schemas.microsoft.com/office/drawing/2014/main" val="13909289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Költségnem: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Összeg: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964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Adminisztrációs költségek: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dirty="0" smtClean="0"/>
                        <a:t>57500.- Ft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449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Számlás kifizetések: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dirty="0" smtClean="0"/>
                        <a:t>90000.- Ft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515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Étkezési költségek: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dirty="0" smtClean="0"/>
                        <a:t>136020.- Ft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623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Egyéb (a foglalkozások megtartásához szükséges) anyagok, eszközök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dirty="0" smtClean="0"/>
                        <a:t>170485.- Ft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743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Megbízási díjak és járulékaik: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dirty="0" smtClean="0"/>
                        <a:t>141060.- Ft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71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Visszautalás: 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dirty="0" smtClean="0"/>
                        <a:t>4935.- Ft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63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>
                          <a:solidFill>
                            <a:srgbClr val="FF0000"/>
                          </a:solidFill>
                        </a:rPr>
                        <a:t>Összesen:</a:t>
                      </a:r>
                      <a:endParaRPr lang="hu-H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dirty="0" smtClean="0">
                          <a:solidFill>
                            <a:srgbClr val="FF0000"/>
                          </a:solidFill>
                        </a:rPr>
                        <a:t>600000.- Ft</a:t>
                      </a:r>
                      <a:endParaRPr lang="hu-H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521249"/>
                  </a:ext>
                </a:extLst>
              </a:tr>
            </a:tbl>
          </a:graphicData>
        </a:graphic>
      </p:graphicFrame>
      <p:pic>
        <p:nvPicPr>
          <p:cNvPr id="4" name="Kép 3" descr="http://www.emet.gov.hu/_framework/provider/cachingdbfield/?exportid=aGF0YXJ0YWxhbnVs_a2Vw_ODY,&amp;magic=bzAxZXJzdGNpa282aGIzMnU4dmk4ZjV1cjE,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3450" y="5719418"/>
            <a:ext cx="3638550" cy="110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http://www.emet.gov.hu/_userfiles/hirek/NTP/ntp_72_rg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05" y="6089375"/>
            <a:ext cx="28448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8728" y="84083"/>
            <a:ext cx="1409700" cy="139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5103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93683"/>
          </a:xfrm>
        </p:spPr>
        <p:txBody>
          <a:bodyPr/>
          <a:lstStyle/>
          <a:p>
            <a:r>
              <a:rPr lang="hu-HU" dirty="0" smtClean="0"/>
              <a:t>Eredmények: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492469"/>
            <a:ext cx="8596668" cy="4548893"/>
          </a:xfrm>
        </p:spPr>
        <p:txBody>
          <a:bodyPr>
            <a:normAutofit/>
          </a:bodyPr>
          <a:lstStyle/>
          <a:p>
            <a:r>
              <a:rPr lang="hu-HU" sz="2400" dirty="0"/>
              <a:t>Családok bevonásával szervezett programjaink által remélhetőleg a szülői támogatás erősödött a tehetséggondozás terén. Tájékozottabbak lettek a szülők abban, hogyan tudják támogatni tehetséges gyermekeik fejlődését. A szülők, családtagok személyes benyomásokkal gazdagodva talán nyitottabbak, támogatóbbak lettek az iskolai tehetséggondozás iránt. Felnőttek és gyerekek egyaránt mintát kaptak arra, hogy a kitartás, a szorgalom a tehetséggel párosulva, milyen sikerekhez vezethet. Felhívtuk a város figyelmét a tehetségek segítésének fontosságára.</a:t>
            </a:r>
          </a:p>
          <a:p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8728" y="84083"/>
            <a:ext cx="1409700" cy="13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http://www.emet.gov.hu/_userfiles/hirek/NTP/ntp_72_rg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05" y="6089375"/>
            <a:ext cx="28448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http://www.emet.gov.hu/_framework/provider/cachingdbfield/?exportid=aGF0YXJ0YWxhbnVs_a2Vw_ODY,&amp;magic=bzAxZXJzdGNpa282aGIzMnU4dmk4ZjV1cjE,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3450" y="5719418"/>
            <a:ext cx="3638550" cy="1104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541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3044" y="199697"/>
            <a:ext cx="8596668" cy="756745"/>
          </a:xfrm>
        </p:spPr>
        <p:txBody>
          <a:bodyPr/>
          <a:lstStyle/>
          <a:p>
            <a:r>
              <a:rPr lang="hu-HU" dirty="0" smtClean="0"/>
              <a:t>Eredmények: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3043" y="956441"/>
            <a:ext cx="9706888" cy="4939861"/>
          </a:xfrm>
        </p:spPr>
        <p:txBody>
          <a:bodyPr>
            <a:normAutofit fontScale="85000" lnSpcReduction="20000"/>
          </a:bodyPr>
          <a:lstStyle/>
          <a:p>
            <a:r>
              <a:rPr lang="hu-HU" sz="1900" dirty="0"/>
              <a:t>Az iskolában folyó széleskörű tehetséggondozó programok közül azokat választottuk ki bemutatásra, melyek látványos produktumokkal, produkciókkal bizonyítható. Itt elsősorban zenei, testi-kinesztetikus, nyelvi-irodalmi, képzőművészeti tehetségterületeket céloztunk meg. A folyamatos tehetséggondozó munka eredményeit színpadi produkciókkal, kiállításokkal mutattuk be a szélesebb közönségnek. Ugyanezen területeken közös foglalkozásokat tartottunk szülőkkel, családtagokkal. Bemutatni, megmutatni szerettük volna a szakkörökön, műhelyekben folyó munkát úgy, hogy az érdeklődők is részesei lehessenek és gazdagodhassanak azzal az élménnyel, hogyan fejleszthetők gyermekeik. Ezáltal remélhetőleg pozitív irányultsággal, </a:t>
            </a:r>
            <a:r>
              <a:rPr lang="hu-HU" sz="1900" dirty="0" err="1"/>
              <a:t>motiváltabban</a:t>
            </a:r>
            <a:r>
              <a:rPr lang="hu-HU" sz="1900" dirty="0"/>
              <a:t> támogatják majd gyermekeik ilyen irányú tevékenységeit</a:t>
            </a:r>
            <a:r>
              <a:rPr lang="hu-HU" sz="1900" dirty="0" smtClean="0"/>
              <a:t>.</a:t>
            </a:r>
          </a:p>
          <a:p>
            <a:r>
              <a:rPr lang="hu-HU" sz="1900" dirty="0"/>
              <a:t>Az iskolában folyó széleskörű tehetséggondozó programok közül azokat választottuk ki bemutatásra, melyek látványos produktumokkal, produkciókkal bizonyítható. Itt elsősorban zenei, testi-kinesztetikus, nyelvi-irodalmi, képzőművészeti tehetségterületeket céloztunk meg. A folyamatos tehetséggondozó munka eredményeit színpadi produkciókkal, kiállításokkal mutattuk be a szélesebb közönségnek. Ugyanezen területeken közös foglalkozásokat tartottunk szülőkkel, családtagokkal. Bemutatni, megmutatni szerettük volna a szakkörökön, műhelyekben folyó munkát úgy, hogy az érdeklődők is részesei lehessenek és gazdagodhassanak azzal az élménnyel, hogyan fejleszthetők gyermekeik. Ezáltal remélhetőleg pozitív irányultsággal, </a:t>
            </a:r>
            <a:r>
              <a:rPr lang="hu-HU" sz="1900" dirty="0" err="1"/>
              <a:t>motiváltabban</a:t>
            </a:r>
            <a:r>
              <a:rPr lang="hu-HU" sz="1900" dirty="0"/>
              <a:t> támogatják majd gyermekeik ilyen irányú tevékenységeit.</a:t>
            </a:r>
          </a:p>
          <a:p>
            <a:r>
              <a:rPr lang="hu-HU" sz="1900" dirty="0"/>
              <a:t>Az elmúlt évek számtalan sikerét (országos/megyei versenyeredmények, képzőművészeti alkotások, tanulói munkák, általuk készített pályamunkák, műsorok, előadások fotóit, videófelvételeit </a:t>
            </a:r>
            <a:r>
              <a:rPr lang="hu-HU" sz="1900" dirty="0" err="1"/>
              <a:t>power-pointos</a:t>
            </a:r>
            <a:r>
              <a:rPr lang="hu-HU" sz="1900" dirty="0"/>
              <a:t> kivetítéssel előadás formájában bemutattuk a szülőknek. Az iskola aulájában elhelyezett elektronikus fotóalbumon folyamatosan megtekinthetők az előbb említett fotók, felvételek.</a:t>
            </a:r>
          </a:p>
          <a:p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8728" y="84083"/>
            <a:ext cx="1409700" cy="13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http://www.emet.gov.hu/_userfiles/hirek/NTP/ntp_72_rg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05" y="6089375"/>
            <a:ext cx="28448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http://www.emet.gov.hu/_framework/provider/cachingdbfield/?exportid=aGF0YXJ0YWxhbnVs_a2Vw_ODY,&amp;magic=bzAxZXJzdGNpa282aGIzMnU4dmk4ZjV1cjE,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3450" y="5719418"/>
            <a:ext cx="3638550" cy="1104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1794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0"/>
            <a:ext cx="1409700" cy="13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http://www.emet.gov.hu/_userfiles/hirek/NTP/ntp_72_rg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05" y="6089375"/>
            <a:ext cx="28448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http://www.emet.gov.hu/_framework/provider/cachingdbfield/?exportid=aGF0YXJ0YWxhbnVs_a2Vw_ODY,&amp;magic=bzAxZXJzdGNpa282aGIzMnU4dmk4ZjV1cjE,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3450" y="5719418"/>
            <a:ext cx="3638550" cy="110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05" y="217214"/>
            <a:ext cx="5452923" cy="408969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224" y="2078036"/>
            <a:ext cx="5348452" cy="4011339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6317673" y="513834"/>
            <a:ext cx="3061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Szülői klubfoglalkozás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168934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0"/>
            <a:ext cx="1409700" cy="13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http://www.emet.gov.hu/_userfiles/hirek/NTP/ntp_72_rg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05" y="6089375"/>
            <a:ext cx="28448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http://www.emet.gov.hu/_framework/provider/cachingdbfield/?exportid=aGF0YXJ0YWxhbnVs_a2Vw_ODY,&amp;magic=bzAxZXJzdGNpa282aGIzMnU4dmk4ZjV1cjE,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3450" y="5719418"/>
            <a:ext cx="3638550" cy="110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43" y="170792"/>
            <a:ext cx="5917324" cy="443799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392" y="1702676"/>
            <a:ext cx="7333884" cy="412531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6198367" y="484909"/>
            <a:ext cx="3444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Foglalkozások (szakkörök)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342697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0"/>
            <a:ext cx="1409700" cy="13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http://www.emet.gov.hu/_userfiles/hirek/NTP/ntp_72_rg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05" y="6089375"/>
            <a:ext cx="28448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http://www.emet.gov.hu/_framework/provider/cachingdbfield/?exportid=aGF0YXJ0YWxhbnVs_a2Vw_ODY,&amp;magic=bzAxZXJzdGNpa282aGIzMnU4dmk4ZjV1cjE,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3450" y="5719418"/>
            <a:ext cx="3638550" cy="110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79" y="200720"/>
            <a:ext cx="9152565" cy="514831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784764" y="5555673"/>
            <a:ext cx="5223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Látványfestészet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631264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0"/>
            <a:ext cx="1409700" cy="13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http://www.emet.gov.hu/_userfiles/hirek/NTP/ntp_72_rg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05" y="6089375"/>
            <a:ext cx="28448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 descr="http://www.emet.gov.hu/_framework/provider/cachingdbfield/?exportid=aGF0YXJ0YWxhbnVs_a2Vw_ODY,&amp;magic=bzAxZXJzdGNpa282aGIzMnU4dmk4ZjV1cjE,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3450" y="5719418"/>
            <a:ext cx="3638550" cy="110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27" y="163262"/>
            <a:ext cx="4846109" cy="363458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720" y="1636636"/>
            <a:ext cx="5124195" cy="384314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583382" y="698500"/>
            <a:ext cx="3629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Művészeti tanszakok bemutatkozása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940358326"/>
      </p:ext>
    </p:extLst>
  </p:cSld>
  <p:clrMapOvr>
    <a:masterClrMapping/>
  </p:clrMapOvr>
</p:sld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199</TotalTime>
  <Words>498</Words>
  <Application>Microsoft Office PowerPoint</Application>
  <PresentationFormat>Szélesvásznú</PresentationFormat>
  <Paragraphs>58</Paragraphs>
  <Slides>17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1" baseType="lpstr">
      <vt:lpstr>Arial</vt:lpstr>
      <vt:lpstr>Trebuchet MS</vt:lpstr>
      <vt:lpstr>Wingdings 3</vt:lpstr>
      <vt:lpstr>Fazetta</vt:lpstr>
      <vt:lpstr>  NTP-CSSZP-18-0008 kódszámú  „Tegyünk együtt tehetségeinkért!” című projekt megvalósítása  a Szabó Pál Általános Iskola és Alapfokú Művészeti Iskolában  </vt:lpstr>
      <vt:lpstr>Megvalósított programok:</vt:lpstr>
      <vt:lpstr>Költségek elszámolása:</vt:lpstr>
      <vt:lpstr>Eredmények:</vt:lpstr>
      <vt:lpstr>Eredmények: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Tehetséges diákjaink bemutatkozása:</vt:lpstr>
      <vt:lpstr>PowerPoint-bemutató</vt:lpstr>
      <vt:lpstr>PowerPoint-bemutató</vt:lpstr>
      <vt:lpstr>PowerPoint-bemutató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Windows-felhasználó</dc:creator>
  <cp:lastModifiedBy>Admin</cp:lastModifiedBy>
  <cp:revision>18</cp:revision>
  <dcterms:created xsi:type="dcterms:W3CDTF">2019-01-18T10:49:31Z</dcterms:created>
  <dcterms:modified xsi:type="dcterms:W3CDTF">2019-01-22T14:52:55Z</dcterms:modified>
</cp:coreProperties>
</file>